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8"/>
  </p:notes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Lst>
  <p:sldSz cx="18288000" cy="10287000"/>
  <p:notesSz cx="6858000" cy="9144000"/>
  <p:embeddedFontLst>
    <p:embeddedFont>
      <p:font typeface="Playlist Script"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rchivo Black" charset="1" panose="020B0A03020202020B04"/>
      <p:regular r:id="rId11"/>
    </p:embeddedFont>
    <p:embeddedFont>
      <p:font typeface="Lovelo" charset="1" panose="02000000000000000000"/>
      <p:regular r:id="rId12"/>
    </p:embeddedFont>
    <p:embeddedFont>
      <p:font typeface="Quicksand" charset="1" panose="00000600000000000000"/>
      <p:regular r:id="rId13"/>
    </p:embeddedFont>
    <p:embeddedFont>
      <p:font typeface="Quicksand Bold" charset="1" panose="00000800000000000000"/>
      <p:regular r:id="rId14"/>
    </p:embeddedFont>
    <p:embeddedFont>
      <p:font typeface="Canva Sans 2" charset="1" panose="020B0503030501040103"/>
      <p:regular r:id="rId15"/>
    </p:embeddedFont>
    <p:embeddedFont>
      <p:font typeface="Canva Sans 2 Bold" charset="1" panose="020B0803030501040103"/>
      <p:regular r:id="rId16"/>
    </p:embeddedFont>
    <p:embeddedFont>
      <p:font typeface="Canva Sans 2 Italics" charset="1" panose="020B0503030501040103"/>
      <p:regular r:id="rId17"/>
    </p:embeddedFont>
    <p:embeddedFont>
      <p:font typeface="Canva Sans 2 Bold Italics" charset="1" panose="020B0803030501040103"/>
      <p:regular r:id="rId18"/>
    </p:embeddedFont>
    <p:embeddedFont>
      <p:font typeface="Canva Sans 1" charset="1" panose="020B0503030501040103"/>
      <p:regular r:id="rId19"/>
    </p:embeddedFont>
    <p:embeddedFont>
      <p:font typeface="Canva Sans 1 Bold" charset="1" panose="020B0803030501040103"/>
      <p:regular r:id="rId20"/>
    </p:embeddedFont>
    <p:embeddedFont>
      <p:font typeface="Canva Sans 1 Italics" charset="1" panose="020B0503030501040103"/>
      <p:regular r:id="rId21"/>
    </p:embeddedFont>
    <p:embeddedFont>
      <p:font typeface="Canva Sans 1 Bold Italics" charset="1" panose="020B0803030501040103"/>
      <p:regular r:id="rId22"/>
    </p:embeddedFont>
    <p:embeddedFont>
      <p:font typeface="Canva Sans 1 Medium" charset="1" panose="020B0603030501040103"/>
      <p:regular r:id="rId23"/>
    </p:embeddedFont>
    <p:embeddedFont>
      <p:font typeface="Canva Sans 1 Medium Italics" charset="1" panose="020B0603030501040103"/>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Now" charset="1" panose="00000500000000000000"/>
      <p:regular r:id="rId33"/>
    </p:embeddedFont>
    <p:embeddedFont>
      <p:font typeface="Now Bold" charset="1" panose="00000600000000000000"/>
      <p:regular r:id="rId34"/>
    </p:embeddedFont>
    <p:embeddedFont>
      <p:font typeface="Now Bold" charset="1" panose="00000800000000000000"/>
      <p:regular r:id="rId35"/>
    </p:embeddedFont>
    <p:embeddedFont>
      <p:font typeface="Now Bold Bold" charset="1" panose="00000A00000000000000"/>
      <p:regular r:id="rId36"/>
    </p:embeddedFont>
    <p:embeddedFont>
      <p:font typeface="Fira Sans Bold" charset="1" panose="020B0803050000020004"/>
      <p:regular r:id="rId37"/>
    </p:embeddedFont>
    <p:embeddedFont>
      <p:font typeface="Fira Sans Bold Bold" charset="1" panose="020B0903050000020004"/>
      <p:regular r:id="rId38"/>
    </p:embeddedFont>
    <p:embeddedFont>
      <p:font typeface="Fira Sans Bold Italics" charset="1" panose="020B0803050000020004"/>
      <p:regular r:id="rId39"/>
    </p:embeddedFont>
    <p:embeddedFont>
      <p:font typeface="Fira Sans Bold Bold Italics" charset="1" panose="020B09030500000200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21.xml" Type="http://schemas.openxmlformats.org/officeDocument/2006/relationships/notesSlide"/><Relationship Id="rId101" Target="notesSlides/notesSlide22.xml" Type="http://schemas.openxmlformats.org/officeDocument/2006/relationships/notesSlide"/><Relationship Id="rId102" Target="notesSlides/notesSlide23.xml" Type="http://schemas.openxmlformats.org/officeDocument/2006/relationships/notesSlide"/><Relationship Id="rId103" Target="notesSlides/notesSlide24.xml" Type="http://schemas.openxmlformats.org/officeDocument/2006/relationships/notesSlide"/><Relationship Id="rId104" Target="notesSlides/notesSlide25.xml" Type="http://schemas.openxmlformats.org/officeDocument/2006/relationships/notesSlide"/><Relationship Id="rId105" Target="notesSlides/notesSlide26.xml" Type="http://schemas.openxmlformats.org/officeDocument/2006/relationships/notesSlide"/><Relationship Id="rId106" Target="notesSlides/notesSlide27.xml" Type="http://schemas.openxmlformats.org/officeDocument/2006/relationships/notesSlide"/><Relationship Id="rId107" Target="notesSlides/notesSlide28.xml" Type="http://schemas.openxmlformats.org/officeDocument/2006/relationships/notesSlide"/><Relationship Id="rId108" Target="notesSlides/notesSlide29.xml" Type="http://schemas.openxmlformats.org/officeDocument/2006/relationships/notesSlide"/><Relationship Id="rId109" Target="notesSlides/notesSlide30.xml" Type="http://schemas.openxmlformats.org/officeDocument/2006/relationships/notesSlide"/><Relationship Id="rId11" Target="fonts/font11.fntdata" Type="http://schemas.openxmlformats.org/officeDocument/2006/relationships/font"/><Relationship Id="rId110" Target="notesSlides/notesSlide31.xml" Type="http://schemas.openxmlformats.org/officeDocument/2006/relationships/notesSlide"/><Relationship Id="rId111" Target="notesSlides/notesSlide32.xml" Type="http://schemas.openxmlformats.org/officeDocument/2006/relationships/notesSlide"/><Relationship Id="rId112" Target="notesSlides/notesSlide33.xml" Type="http://schemas.openxmlformats.org/officeDocument/2006/relationships/notesSlide"/><Relationship Id="rId113" Target="notesSlides/notesSlide34.xml" Type="http://schemas.openxmlformats.org/officeDocument/2006/relationships/notesSlide"/><Relationship Id="rId114" Target="notesSlides/notesSlide35.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75" Target="slides/slide35.xml" Type="http://schemas.openxmlformats.org/officeDocument/2006/relationships/slide"/><Relationship Id="rId76" Target="slides/slide36.xml" Type="http://schemas.openxmlformats.org/officeDocument/2006/relationships/slide"/><Relationship Id="rId77" Target="slides/slide37.xml" Type="http://schemas.openxmlformats.org/officeDocument/2006/relationships/slide"/><Relationship Id="rId78" Target="notesMasters/notesMaster1.xml" Type="http://schemas.openxmlformats.org/officeDocument/2006/relationships/notesMaster"/><Relationship Id="rId79" Target="theme/theme2.xml" Type="http://schemas.openxmlformats.org/officeDocument/2006/relationships/theme"/><Relationship Id="rId8" Target="fonts/font8.fntdata" Type="http://schemas.openxmlformats.org/officeDocument/2006/relationships/font"/><Relationship Id="rId80" Target="notesSlides/notesSlide1.xml" Type="http://schemas.openxmlformats.org/officeDocument/2006/relationships/notesSlide"/><Relationship Id="rId81" Target="notesSlides/notesSlide2.xml" Type="http://schemas.openxmlformats.org/officeDocument/2006/relationships/notesSlide"/><Relationship Id="rId82" Target="notesSlides/notesSlide3.xml" Type="http://schemas.openxmlformats.org/officeDocument/2006/relationships/notesSlide"/><Relationship Id="rId83" Target="notesSlides/notesSlide4.xml" Type="http://schemas.openxmlformats.org/officeDocument/2006/relationships/notesSlide"/><Relationship Id="rId84" Target="notesSlides/notesSlide5.xml" Type="http://schemas.openxmlformats.org/officeDocument/2006/relationships/notesSlide"/><Relationship Id="rId85" Target="notesSlides/notesSlide6.xml" Type="http://schemas.openxmlformats.org/officeDocument/2006/relationships/notesSlide"/><Relationship Id="rId86" Target="notesSlides/notesSlide7.xml" Type="http://schemas.openxmlformats.org/officeDocument/2006/relationships/notesSlide"/><Relationship Id="rId87" Target="notesSlides/notesSlide8.xml" Type="http://schemas.openxmlformats.org/officeDocument/2006/relationships/notesSlide"/><Relationship Id="rId88" Target="notesSlides/notesSlide9.xml" Type="http://schemas.openxmlformats.org/officeDocument/2006/relationships/notesSlide"/><Relationship Id="rId89" Target="notesSlides/notesSlide10.xml" Type="http://schemas.openxmlformats.org/officeDocument/2006/relationships/notesSlide"/><Relationship Id="rId9" Target="fonts/font9.fntdata" Type="http://schemas.openxmlformats.org/officeDocument/2006/relationships/font"/><Relationship Id="rId90" Target="notesSlides/notesSlide11.xml" Type="http://schemas.openxmlformats.org/officeDocument/2006/relationships/notesSlide"/><Relationship Id="rId91" Target="notesSlides/notesSlide12.xml" Type="http://schemas.openxmlformats.org/officeDocument/2006/relationships/notesSlide"/><Relationship Id="rId92" Target="notesSlides/notesSlide13.xml" Type="http://schemas.openxmlformats.org/officeDocument/2006/relationships/notesSlide"/><Relationship Id="rId93" Target="notesSlides/notesSlide14.xml" Type="http://schemas.openxmlformats.org/officeDocument/2006/relationships/notesSlide"/><Relationship Id="rId94" Target="notesSlides/notesSlide15.xml" Type="http://schemas.openxmlformats.org/officeDocument/2006/relationships/notesSlide"/><Relationship Id="rId95" Target="notesSlides/notesSlide16.xml" Type="http://schemas.openxmlformats.org/officeDocument/2006/relationships/notesSlide"/><Relationship Id="rId96" Target="notesSlides/notesSlide17.xml" Type="http://schemas.openxmlformats.org/officeDocument/2006/relationships/notesSlide"/><Relationship Id="rId97" Target="notesSlides/notesSlide18.xml" Type="http://schemas.openxmlformats.org/officeDocument/2006/relationships/notesSlide"/><Relationship Id="rId98" Target="notesSlides/notesSlide19.xml" Type="http://schemas.openxmlformats.org/officeDocument/2006/relationships/notesSlide"/><Relationship Id="rId99" Target="notesSlides/notesSlide20.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a:t>
            </a:r>
          </a:p>
          <a:p>
            <a:r>
              <a:rPr lang="en-US"/>
              <a:t>Bonjour à tous, nous sommes honorées de vous présenter aujourd'hui notre projet "Gestion et sécurisation d'un système de gestion d'une serre intelligente embarquée via blockchain", se situe à l'intersection de l'agriculture et des technologies de pointe. </a:t>
            </a:r>
          </a:p>
          <a:p>
            <a:r>
              <a:rPr lang="en-US"/>
              <a:t>Notre objectif est de proposer une solution complète pour aider les agriculteurs à gérer efficacement leurs exploitations et offrir aux consommateurs une expérience d'achat pratique et transparente.</a:t>
            </a:r>
          </a:p>
          <a:p>
            <a:r>
              <a:rPr lang="en-US"/>
              <a:t/>
            </a:r>
          </a:p>
          <a:p>
            <a:r>
              <a:rPr lang="en-US"/>
              <a:t>Nous sommes convaincues que notre projet apportera des solutions concrètes aux défis auxquels l'agriculture est confrontée aujourd'hui. Nous avons hâte de vous présenter en détail notre travail acharné, nos résultats prometteurs et notre vision pour un avenir agricole plus moderne et durable.  (Siwar)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La transparence et la confiance dans l'agriculture sont des préoccupations majeures. Notre solution basée sur la blockchain garantit une traçabilité totale, permettant aux consommateurs de vérifier l'origine et les pratiques agricoles des produits. Cela renforce la confiance dans la chaîne d'approvisionnement alimentaire.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
            </a:r>
          </a:p>
          <a:p>
            <a:r>
              <a:rPr lang="en-US"/>
              <a:t>Notre solution propose un tableau de bord exclusif pour simplifier la gestion agricole en offrant une vision claire des opérations, y compris la surveillance des ventes et la gestion des stocks.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Notre projet élimine les obstacles financiers et logistiques, offrant aux agriculteurs un accès direct aux consommateurs sans intermédiaires. Cela élargit leurs opportunités commerciales en leur permettant de vendre directement sur la plateforme, touchant un public plus large.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Notre projet vise à atténuer l'impact négatif de l'agriculture intensive sur l'environnement en intégrant des pratiques durables telles que la culture hydroponique et l'optimisation des ressources. L'objectif est de minimiser les impacts environnementaux et de promouvoir une agriculture plus durable.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(Chaima)Notre solution sécurise les transactions agricoles grâce à la technologie blockchain, garantissant l'authenticité des paiements et des produits, tout en simplifiant la résolution des litiges.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Maintenant que nous avons examiné les multiples défis auxquels le secteur de l'agriculture est confronté, il est temps de mettre en lumière les technologies clés qui constituent la pierre angulaire de notre solution. </a:t>
            </a:r>
          </a:p>
          <a:p>
            <a:r>
              <a:rPr lang="en-US"/>
              <a:t>Parmi celles-ci, la technologie blockchain joue un rôle essentiel en offrant des solutions robustes. </a:t>
            </a:r>
          </a:p>
          <a:p>
            <a:r>
              <a:rPr lang="en-US"/>
              <a:t>Laissez-nous vous expliquer en détail l'importance de cette technologie, les outils spécifiques que nous avons choisis, et le processus de cryptographie qui garantit la confidentialité et l'intégrité des transactions effectuées sur notre plateforme.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(Hadil)La blockchain assure la confiance et la sécurité grâce à sa structure décentralisée et immuable, garantissant l'intégrité des données. Elle permet la traçabilité complète des opérations liées à la serre intelligente, enregistrant chaque transaction, mesure ou action de manière transparente et vérifiable.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La blockchain permet l'automatisation des opérations dans la serre grâce aux contrats intelligents, des programmes autonomes qui s'exécutent automatiquement en réponse à des conditions prédéfinies.</a:t>
            </a:r>
          </a:p>
          <a:p>
            <a:r>
              <a:rPr lang="en-US"/>
              <a:t>La blockchain assure un partage sécurisé des données, garantissant confidentialité et intégrité grâce à sa structure décentralisée et immuable.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Chaque utilisateur de la blockchain possède une paire de clés : une clé publique et une clé privée. La clé publique est partagée avec d'autres utilisateurs de la blockchain pour permettre le chiffrement des données.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 </a:t>
            </a:r>
          </a:p>
          <a:p>
            <a:r>
              <a:rPr lang="en-US"/>
              <a:t>1 Chiffrement: Les données sont chiffrées avant d'être stockées sur la blockchain, assurant la confidentialité. La clé publique du destinataire est utilisée, permettant un accès uniquement aux détenteurs de la clé privée correspondante.</a:t>
            </a:r>
          </a:p>
          <a:p>
            <a:r>
              <a:rPr lang="en-US"/>
              <a:t>2 Signature numérique: Le propriétaire crée une signature numérique avec sa clé privée, assurant l'authenticité et l'intégrité des données. La signature permet de vérifier l'absence de modifications et l'identité du propriétaire.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a:t>
            </a:r>
          </a:p>
          <a:p>
            <a:r>
              <a:rPr lang="en-US"/>
              <a:t>Dans ce projet novateur, les agriculteurs jouent un rôle central en tant que partenaires essentiels dans la transformation du paysage agricole. Les agriculteurs aspirent à une surveillance en temps réel  la température et l'humidité atmosphérique et à la réalisation d'une gestion des cultures plus proactive et personnalisée.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 </a:t>
            </a:r>
          </a:p>
          <a:p>
            <a:r>
              <a:rPr lang="en-US"/>
              <a:t>3 Stockage blockchain: Les données chiffrées avec leur signature sont ajoutées à un bloc, formant un enregistrement immuable sur la blockchain. La clé publique permet aux autres utilisateurs de vérifier la signature et l'authenticité.</a:t>
            </a:r>
          </a:p>
          <a:p>
            <a:r>
              <a:rPr lang="en-US"/>
              <a:t>4 Accès aux données: Pour accéder aux données, un utilisateur utilise la clé publique correspondante pour les décrypter. Seul le détenteur de la clé privée peut effectuer le décryptage.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a:t>
            </a:r>
          </a:p>
          <a:p>
            <a:r>
              <a:rPr lang="en-US"/>
              <a:t>Dans notre projet, Ethereum a été choisi pour les raisons suivantes :</a:t>
            </a:r>
          </a:p>
          <a:p>
            <a:r>
              <a:rPr lang="en-US"/>
              <a:t>1 Contrats Intelligents : Ethereum est utilisé pour intégrer des contrats intelligents, automatisant des tâches clés dans la gestion de la serre, comme la collecte de données et les transactions financières.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Sécurité et Immutabilité : La blockchain Ethereum garantit la sécurité des données liées à la serre, les rendant immuables et préservant leur intégrité.</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Décentralisation : En choisissant Ethereum, nous éliminons la centralisation, réduisant ainsi les risques de fraudes et assurant la transparence et l'équité dans la gestion de la serre.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Interopérabilité : Ethereum facilite l'interaction avec d'autres applications décentralisées et contrats intelligents, offrant une flexibilité d'intégration et d'extension au sein de l'écosystème blockchain.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(Siwar)Dans notre projet, nous avons utilisé Remix, un environnement de développement intégré (IDE) en ligne, pour développer des contrats intelligents en utilisant le langage Solidity. Cela nous a permis d'éditer, compiler, déployer, déboguer et tester efficacement nos contrats intelligents sur la plateforme Ethereum.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a:t>
            </a:r>
          </a:p>
          <a:p>
            <a:r>
              <a:rPr lang="en-US"/>
              <a:t>Nous avons accordé une attention particulière à la spécification des besoins fonctionnels et non fonctionnels dans notre projet, reconnaissant l'importance de définir ce que le système doit accomplir et les attributs qu'il doit posséder. Cette approche rigoureuse vise à garantir une conception solide et à répondre efficacement aux attentes des utilisateurs.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1 Surveiller et contrôler les paramètres environnementaux dans la serre.</a:t>
            </a:r>
          </a:p>
          <a:p>
            <a:r>
              <a:rPr lang="en-US"/>
              <a:t>2 Suivre et gérer les niveaux de stock des produits agricoles.</a:t>
            </a:r>
          </a:p>
          <a:p>
            <a:r>
              <a:rPr lang="en-US"/>
              <a:t>3 Recevoir et gérer les commandes des clients.</a:t>
            </a:r>
          </a:p>
          <a:p>
            <a:r>
              <a:rPr lang="en-US"/>
              <a:t>4 Offrir une visibilité complète sur l'origine des produits, les pratiques agricoles, et la traçabilité.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5 Assurer un système d'authentification sécurisé pour les agriculteurs et les utilisateurs, garantissant ainsi la confiance et la sécurité des transactions.</a:t>
            </a:r>
          </a:p>
          <a:p>
            <a:r>
              <a:rPr lang="en-US"/>
              <a:t>6 Offrir une interface utilisateur conviviale pour faciliter la navigation et l'utilisation de la plateforme.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1. Sécurité des données : Assurer la confidentialité et l'intégrité des données des agriculteurs, des utilisateurs et des transactions effectuées.</a:t>
            </a:r>
          </a:p>
          <a:p>
            <a:r>
              <a:rPr lang="en-US"/>
              <a:t>2. Performance : Garantir des temps de réponse rapides et une bonne réactivité de l'application.</a:t>
            </a:r>
          </a:p>
          <a:p>
            <a:r>
              <a:rPr lang="en-US"/>
              <a:t>3. Extensibilité : Permettre une évolutivité facile de la solution pour prendre en charge une augmentation du nombre d'utilisateurs, d'agriculteurs et de produits.</a:t>
            </a:r>
          </a:p>
          <a:p>
            <a:r>
              <a:rPr lang="en-US"/>
              <a:t>4. Fiabilité : Assurer une disponibilité élevée de la plateforme et une tolérance aux pannes pour minimiser les interruptions de service.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Grâce à des capteurs de pointe intégrés à notre système de gestion de serre intelligente, nous sommes en mesure de recueillir des données extrêmement précises sur les conditions environnementales. Ces capteurs jouent un rôle essentiel en mesurant l'humidité du sol, la température ambiante et l'humidité atmosphérique en temps réel.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
            </a:r>
          </a:p>
          <a:p>
            <a:r>
              <a:rPr lang="en-US"/>
              <a:t>5. Intégration avec des systèmes tiers : Permettre l'intégration avec d'autres systèmes ou services externes tels que les services de paiement en ligne.</a:t>
            </a:r>
          </a:p>
          <a:p>
            <a:r>
              <a:rPr lang="en-US"/>
              <a:t>6. Facilité de maintenance : Assurer une facilité de maintenance et de mise à jour de l'application pour résoudre les problèmes et améliorer les fonctionnalités.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 Après avoir examiné les besoins fonctionnels et non fonctionnels de notre projet, nous avons entrepris la phase de conception. Pour cela, nous avons choisi Enterprise Architect, un outil puissant qui nous a permis de réaliser des diagrammes de cas d'utilisation et de classe. (Siwar)</a:t>
            </a:r>
          </a:p>
          <a:p>
            <a:r>
              <a:rPr lang="en-US"/>
              <a:t/>
            </a:r>
          </a:p>
          <a:p>
            <a:r>
              <a:rPr lang="en-US"/>
              <a:t>-Comme vous voyez  Le diagramme de cas d'utilisation nous a permis de modéliser les interactions entre les acteurs (agriculteurs, utilisateurs, administrateurs) et le système.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(siwar)Quant au diagramme de classe, il nous a permis de représenter la structure statique de notre système en identifiant les différentes classes, leurs attributs et leurs relations. </a:t>
            </a:r>
          </a:p>
          <a:p>
            <a:r>
              <a:rPr lang="en-US"/>
              <a:t>*****La réalisation de ces diagrammes de cas d'utilisation et de classe a été une étape cruciale dans notre processus de conception, nous permettant de transformer les besoins identifiés en une représentation visuelle et compréhensible. Et nous facilite le passage à l'étape suivant le développement de l'application.(Siwar)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Dans notre projet de gestion de serre intelligente via blockchain, nous avons utilisé PHP pour le côté serveur, CSS et JS pour l'interface utilisateur, Express.js comme framework côté serveur (intégré avec Node.js), et MySQL comme base de données. Express.js a été essentiel pour créer une interface interactive, facilitant la communication avec la blockchain pour assurer la sécurité des transactions et la gestion transparente des données de la serre.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En combinant ces technologies, nous avons pu développer une application robuste, sécurisée et conviviale. Nous avons exploité nos compétences en PHP, MySQL, JS, Bootstrap, jQuery, Ajax et CSS pour créer une interface utilisateur attrayante et fonctionnelle, tout en intégrant les fonctionnalités de la blockchain via Ethereum .</a:t>
            </a:r>
          </a:p>
          <a:p>
            <a:r>
              <a:rPr lang="en-US"/>
              <a:t> Le résultat final est une solution complète qui répond aux besoins des agriculteurs et des utilisateurs tout en tirant parti des avantages de la technologie blockchain. (Hadil)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(chaima)</a:t>
            </a:r>
          </a:p>
          <a:p>
            <a:r>
              <a:rPr lang="en-US"/>
              <a:t>En conclusion, notre projet de gestion et de sécurisation d'un système de serre intelligente embarquée via la blockchain offre une solution innovante pour optimiser l'efficacité et la transparence de la gestion agricole. En utilisant la blockchain, nous garantissons la traçabilité des données, la sécurisation des informations et la confiance dans l'ensemble du processus. Grâce à cette avancée, nous créons un environnement durable et intelligent pour soutenir l'agriculture de demain.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complément de nos capteurs avancés, notre système de gestion de serre intelligente tire parti de la puissance du Raspberry Pi. Le Raspberry Pi est un ordinateur monocarte compact et polyvalent qui joue un rôle central dans le contrôle et la gestion de l'environnement de la serre.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a:t>
            </a:r>
          </a:p>
          <a:p>
            <a:r>
              <a:rPr lang="en-US"/>
              <a:t>En parallèle, les consommateurs aspirent à accéder à un espace où ils peuvent consulter aisément les produits disponibles, obtenir des informations détaillées sur leur origine et leur qualité, et effectuer des achats en ligne en toute confiance. Ils espèrent simplifier leur processus d'achat tout en soutenant une agriculture durable et transparente. Ce projet vise à satisfaire ces attentes en créant une plateforme conviviale, connectant directement les consommateurs aux producteurs.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microservices constituent la clé d'une architecture agricole intelligente, permettant une évolutivité modulaire. Ils répondent aux besoins changeants des agriculteurs et des consommateurs en offrant une flexibilité essentielle pour une gestion efficace du système agricole intelligent.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technologie blockchain a été choisie pour notre projet de serre intelligente en raison de sa capacité à assurer une traçabilité totale des données agricoles, garantir l'intégrité des informations grâce à la cryptographie, et éliminer le besoin d'une autorité centrale par sa décentralisation. Par opposition, les alternatives traditionnelles, comme les bases de données centralisées, présentent des lacunes en termes de transparence et de sécurité. Ainsi, la blockchain offre des avantages cruciaux pour la gestion transparente et sécurisée de notre système agricole innovant.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aspirons à concrétiser notre vision innovante en lançant un site web dédié à notre projet de gestion de serre intelligente. Ce site sera la plaque tournante de notre écosystème agricole connecté, offrant une interface conviviale aux agriculteurs, consommateurs et autres acteurs du secteur.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(hadil) </a:t>
            </a:r>
          </a:p>
          <a:p>
            <a:r>
              <a:rPr lang="en-US"/>
              <a:t>Notre solution vise à optimiser l'agriculture traditionnelle avec des technologies avancées telles que l'automatisation, l'analyse des données et les capteurs IoT pour augmenter la productivité tout en préservant les ressources naturelles.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40.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notesSlides/notesSlide3.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42.png" Type="http://schemas.openxmlformats.org/officeDocument/2006/relationships/image"/><Relationship Id="rId4" Target="../media/image4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4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2" Target="../notesSlides/notesSlide33.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2" Target="../notesSlides/notesSlide34.xml" Type="http://schemas.openxmlformats.org/officeDocument/2006/relationships/notesSlide"/><Relationship Id="rId3" Target="../media/image56.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notesSlides/notesSlide4.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notesSlides/notesSlide5.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2.png" Type="http://schemas.openxmlformats.org/officeDocument/2006/relationships/image"/><Relationship Id="rId18" Target="../media/image3.svg" Type="http://schemas.openxmlformats.org/officeDocument/2006/relationships/image"/><Relationship Id="rId19" Target="../media/image16.png" Type="http://schemas.openxmlformats.org/officeDocument/2006/relationships/image"/><Relationship Id="rId2" Target="../notesSlides/notesSlide6.xml" Type="http://schemas.openxmlformats.org/officeDocument/2006/relationships/notesSlide"/><Relationship Id="rId20" Target="../media/image17.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20.pn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16" Target="../media/image14.png" Type="http://schemas.openxmlformats.org/officeDocument/2006/relationships/image"/><Relationship Id="rId17" Target="../media/image15.svg" Type="http://schemas.openxmlformats.org/officeDocument/2006/relationships/image"/><Relationship Id="rId18" Target="../media/image2.png" Type="http://schemas.openxmlformats.org/officeDocument/2006/relationships/image"/><Relationship Id="rId19" Target="../media/image3.svg" Type="http://schemas.openxmlformats.org/officeDocument/2006/relationships/image"/><Relationship Id="rId2" Target="../notesSlides/notesSlide7.xml" Type="http://schemas.openxmlformats.org/officeDocument/2006/relationships/notesSlide"/><Relationship Id="rId20" Target="../media/image16.png" Type="http://schemas.openxmlformats.org/officeDocument/2006/relationships/image"/><Relationship Id="rId21" Target="../media/image17.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20.pn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16" Target="../media/image8.png" Type="http://schemas.openxmlformats.org/officeDocument/2006/relationships/image"/><Relationship Id="rId17" Target="../media/image9.svg" Type="http://schemas.openxmlformats.org/officeDocument/2006/relationships/image"/><Relationship Id="rId18" Target="../media/image14.png" Type="http://schemas.openxmlformats.org/officeDocument/2006/relationships/image"/><Relationship Id="rId19" Target="../media/image15.svg" Type="http://schemas.openxmlformats.org/officeDocument/2006/relationships/image"/><Relationship Id="rId2" Target="../notesSlides/notesSlide8.xml" Type="http://schemas.openxmlformats.org/officeDocument/2006/relationships/notesSlide"/><Relationship Id="rId20" Target="../media/image2.png" Type="http://schemas.openxmlformats.org/officeDocument/2006/relationships/image"/><Relationship Id="rId21" Target="../media/image3.svg" Type="http://schemas.openxmlformats.org/officeDocument/2006/relationships/image"/><Relationship Id="rId22" Target="../media/image16.png" Type="http://schemas.openxmlformats.org/officeDocument/2006/relationships/image"/><Relationship Id="rId23" Target="../media/image17.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grpSp>
        <p:nvGrpSpPr>
          <p:cNvPr name="Group 2" id="2"/>
          <p:cNvGrpSpPr/>
          <p:nvPr/>
        </p:nvGrpSpPr>
        <p:grpSpPr>
          <a:xfrm rot="0">
            <a:off x="1233328" y="755789"/>
            <a:ext cx="5444779" cy="8775422"/>
            <a:chOff x="0" y="0"/>
            <a:chExt cx="7259705" cy="11700562"/>
          </a:xfrm>
        </p:grpSpPr>
        <p:pic>
          <p:nvPicPr>
            <p:cNvPr name="Picture 3" id="3"/>
            <p:cNvPicPr>
              <a:picLocks noChangeAspect="true"/>
            </p:cNvPicPr>
            <p:nvPr/>
          </p:nvPicPr>
          <p:blipFill>
            <a:blip r:embed="rId3">
              <a:alphaModFix amt="90000"/>
            </a:blip>
            <a:srcRect l="26732" t="0" r="26732" b="0"/>
            <a:stretch>
              <a:fillRect/>
            </a:stretch>
          </p:blipFill>
          <p:spPr>
            <a:xfrm flipH="false" flipV="false">
              <a:off x="0" y="0"/>
              <a:ext cx="7259705" cy="11700562"/>
            </a:xfrm>
            <a:prstGeom prst="rect">
              <a:avLst/>
            </a:prstGeom>
          </p:spPr>
        </p:pic>
      </p:grpSp>
      <p:grpSp>
        <p:nvGrpSpPr>
          <p:cNvPr name="Group 4" id="4"/>
          <p:cNvGrpSpPr/>
          <p:nvPr/>
        </p:nvGrpSpPr>
        <p:grpSpPr>
          <a:xfrm rot="5400000">
            <a:off x="15788602" y="8477969"/>
            <a:ext cx="2815432" cy="901533"/>
            <a:chOff x="0" y="0"/>
            <a:chExt cx="1784760" cy="571500"/>
          </a:xfrm>
        </p:grpSpPr>
        <p:sp>
          <p:nvSpPr>
            <p:cNvPr name="Freeform 5" id="5"/>
            <p:cNvSpPr/>
            <p:nvPr/>
          </p:nvSpPr>
          <p:spPr>
            <a:xfrm flipH="false" flipV="false" rot="0">
              <a:off x="0" y="255270"/>
              <a:ext cx="1784760" cy="69850"/>
            </a:xfrm>
            <a:custGeom>
              <a:avLst/>
              <a:gdLst/>
              <a:ahLst/>
              <a:cxnLst/>
              <a:rect r="r" b="b" t="t" l="l"/>
              <a:pathLst>
                <a:path h="69850" w="1784760">
                  <a:moveTo>
                    <a:pt x="1493930" y="0"/>
                  </a:moveTo>
                  <a:lnTo>
                    <a:pt x="0" y="0"/>
                  </a:lnTo>
                  <a:lnTo>
                    <a:pt x="0" y="69850"/>
                  </a:lnTo>
                  <a:lnTo>
                    <a:pt x="1784760" y="69850"/>
                  </a:lnTo>
                  <a:lnTo>
                    <a:pt x="1784760" y="0"/>
                  </a:lnTo>
                  <a:close/>
                </a:path>
              </a:pathLst>
            </a:custGeom>
            <a:solidFill>
              <a:srgbClr val="F4F5EF"/>
            </a:solidFill>
          </p:spPr>
        </p:sp>
      </p:grpSp>
      <p:sp>
        <p:nvSpPr>
          <p:cNvPr name="TextBox 6" id="6"/>
          <p:cNvSpPr txBox="true"/>
          <p:nvPr/>
        </p:nvSpPr>
        <p:spPr>
          <a:xfrm rot="0">
            <a:off x="7216219" y="2072029"/>
            <a:ext cx="10592790" cy="3644764"/>
          </a:xfrm>
          <a:prstGeom prst="rect">
            <a:avLst/>
          </a:prstGeom>
        </p:spPr>
        <p:txBody>
          <a:bodyPr anchor="t" rtlCol="false" tIns="0" lIns="0" bIns="0" rIns="0">
            <a:spAutoFit/>
          </a:bodyPr>
          <a:lstStyle/>
          <a:p>
            <a:pPr algn="ctr">
              <a:lnSpc>
                <a:spcPts val="7201"/>
              </a:lnSpc>
            </a:pPr>
            <a:r>
              <a:rPr lang="en-US" sz="5539" spc="77">
                <a:solidFill>
                  <a:srgbClr val="D7F8AD"/>
                </a:solidFill>
                <a:latin typeface="Archivo Black"/>
              </a:rPr>
              <a:t>Gestion et sécurisation d’un système de gestion d’une serre intelligente embarquée via blockchain</a:t>
            </a:r>
          </a:p>
        </p:txBody>
      </p:sp>
      <p:sp>
        <p:nvSpPr>
          <p:cNvPr name="TextBox 7" id="7"/>
          <p:cNvSpPr txBox="true"/>
          <p:nvPr/>
        </p:nvSpPr>
        <p:spPr>
          <a:xfrm rot="0">
            <a:off x="12976897" y="7397194"/>
            <a:ext cx="3768655" cy="2533015"/>
          </a:xfrm>
          <a:prstGeom prst="rect">
            <a:avLst/>
          </a:prstGeom>
        </p:spPr>
        <p:txBody>
          <a:bodyPr anchor="t" rtlCol="false" tIns="0" lIns="0" bIns="0" rIns="0">
            <a:spAutoFit/>
          </a:bodyPr>
          <a:lstStyle/>
          <a:p>
            <a:pPr algn="r">
              <a:lnSpc>
                <a:spcPts val="5119"/>
              </a:lnSpc>
            </a:pPr>
            <a:r>
              <a:rPr lang="en-US" sz="3199" spc="63">
                <a:solidFill>
                  <a:srgbClr val="F4F5EF"/>
                </a:solidFill>
                <a:latin typeface="Now"/>
              </a:rPr>
              <a:t>Présenté par Hadil Ben Rhouma</a:t>
            </a:r>
          </a:p>
          <a:p>
            <a:pPr algn="r">
              <a:lnSpc>
                <a:spcPts val="5119"/>
              </a:lnSpc>
            </a:pPr>
            <a:r>
              <a:rPr lang="en-US" sz="3199" spc="63">
                <a:solidFill>
                  <a:srgbClr val="F4F5EF"/>
                </a:solidFill>
                <a:latin typeface="Now"/>
              </a:rPr>
              <a:t>Siwar Zghal</a:t>
            </a:r>
          </a:p>
          <a:p>
            <a:pPr algn="r">
              <a:lnSpc>
                <a:spcPts val="5119"/>
              </a:lnSpc>
            </a:pPr>
            <a:r>
              <a:rPr lang="en-US" sz="3199" spc="63">
                <a:solidFill>
                  <a:srgbClr val="F4F5EF"/>
                </a:solidFill>
                <a:latin typeface="Now"/>
              </a:rPr>
              <a:t>Chaima Maalej</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48380"/>
            <a:ext cx="8726844" cy="6573840"/>
          </a:xfrm>
          <a:custGeom>
            <a:avLst/>
            <a:gdLst/>
            <a:ahLst/>
            <a:cxnLst/>
            <a:rect r="r" b="b" t="t" l="l"/>
            <a:pathLst>
              <a:path h="6573840" w="8726844">
                <a:moveTo>
                  <a:pt x="0" y="0"/>
                </a:moveTo>
                <a:lnTo>
                  <a:pt x="8726844" y="0"/>
                </a:lnTo>
                <a:lnTo>
                  <a:pt x="8726844" y="6573839"/>
                </a:lnTo>
                <a:lnTo>
                  <a:pt x="0" y="6573839"/>
                </a:lnTo>
                <a:lnTo>
                  <a:pt x="0" y="0"/>
                </a:lnTo>
                <a:close/>
              </a:path>
            </a:pathLst>
          </a:custGeom>
          <a:blipFill>
            <a:blip r:embed="rId2"/>
            <a:stretch>
              <a:fillRect l="0" t="0" r="0" b="0"/>
            </a:stretch>
          </a:blipFill>
        </p:spPr>
      </p:sp>
      <p:sp>
        <p:nvSpPr>
          <p:cNvPr name="TextBox 3" id="3"/>
          <p:cNvSpPr txBox="true"/>
          <p:nvPr/>
        </p:nvSpPr>
        <p:spPr>
          <a:xfrm rot="0">
            <a:off x="8322658" y="3168869"/>
            <a:ext cx="9965342" cy="4300220"/>
          </a:xfrm>
          <a:prstGeom prst="rect">
            <a:avLst/>
          </a:prstGeom>
        </p:spPr>
        <p:txBody>
          <a:bodyPr anchor="t" rtlCol="false" tIns="0" lIns="0" bIns="0" rIns="0">
            <a:spAutoFit/>
          </a:bodyPr>
          <a:lstStyle/>
          <a:p>
            <a:pPr>
              <a:lnSpc>
                <a:spcPts val="8500"/>
              </a:lnSpc>
            </a:pPr>
            <a:r>
              <a:rPr lang="en-US" sz="6800" spc="224">
                <a:solidFill>
                  <a:srgbClr val="D7F8AD"/>
                </a:solidFill>
                <a:latin typeface="Now Bold Bold"/>
              </a:rPr>
              <a:t>Surmonter les défis : </a:t>
            </a:r>
          </a:p>
          <a:p>
            <a:pPr>
              <a:lnSpc>
                <a:spcPts val="8500"/>
              </a:lnSpc>
            </a:pPr>
            <a:r>
              <a:rPr lang="en-US" sz="6800" spc="224">
                <a:solidFill>
                  <a:srgbClr val="D7F8AD"/>
                </a:solidFill>
                <a:latin typeface="Now Bold Bold"/>
              </a:rPr>
              <a:t>Solutions efficaces pour un succès assuré</a:t>
            </a:r>
          </a:p>
        </p:txBody>
      </p:sp>
      <p:sp>
        <p:nvSpPr>
          <p:cNvPr name="TextBox 4" id="4"/>
          <p:cNvSpPr txBox="true"/>
          <p:nvPr/>
        </p:nvSpPr>
        <p:spPr>
          <a:xfrm rot="0">
            <a:off x="17445332" y="9163050"/>
            <a:ext cx="3901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862844" y="3939425"/>
            <a:ext cx="8562312" cy="2408150"/>
            <a:chOff x="0" y="0"/>
            <a:chExt cx="5960393" cy="1676361"/>
          </a:xfrm>
        </p:grpSpPr>
        <p:sp>
          <p:nvSpPr>
            <p:cNvPr name="Freeform 3" id="3"/>
            <p:cNvSpPr/>
            <p:nvPr/>
          </p:nvSpPr>
          <p:spPr>
            <a:xfrm flipH="false" flipV="false" rot="0">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solidFill>
              <a:srgbClr val="377D3F"/>
            </a:solidFill>
          </p:spPr>
        </p:sp>
        <p:sp>
          <p:nvSpPr>
            <p:cNvPr name="Freeform 4" id="4"/>
            <p:cNvSpPr/>
            <p:nvPr/>
          </p:nvSpPr>
          <p:spPr>
            <a:xfrm flipH="false" flipV="false" rot="0">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blipFill>
              <a:blip r:embed="rId3"/>
              <a:stretch>
                <a:fillRect l="0" t="-52692" r="0" b="-52692"/>
              </a:stretch>
            </a:blipFill>
          </p:spPr>
        </p:sp>
      </p:grpSp>
      <p:sp>
        <p:nvSpPr>
          <p:cNvPr name="TextBox 5" id="5"/>
          <p:cNvSpPr txBox="true"/>
          <p:nvPr/>
        </p:nvSpPr>
        <p:spPr>
          <a:xfrm rot="0">
            <a:off x="1798521" y="981075"/>
            <a:ext cx="14474358" cy="1528007"/>
          </a:xfrm>
          <a:prstGeom prst="rect">
            <a:avLst/>
          </a:prstGeom>
        </p:spPr>
        <p:txBody>
          <a:bodyPr anchor="t" rtlCol="false" tIns="0" lIns="0" bIns="0" rIns="0">
            <a:spAutoFit/>
          </a:bodyPr>
          <a:lstStyle/>
          <a:p>
            <a:pPr algn="r">
              <a:lnSpc>
                <a:spcPts val="12235"/>
              </a:lnSpc>
            </a:pPr>
            <a:r>
              <a:rPr lang="en-US" sz="9788" spc="323">
                <a:solidFill>
                  <a:srgbClr val="7ACB53"/>
                </a:solidFill>
                <a:latin typeface="Now Bold Bold"/>
              </a:rPr>
              <a:t>Productivité agricole</a:t>
            </a:r>
          </a:p>
        </p:txBody>
      </p:sp>
      <p:grpSp>
        <p:nvGrpSpPr>
          <p:cNvPr name="Group 6" id="6"/>
          <p:cNvGrpSpPr/>
          <p:nvPr/>
        </p:nvGrpSpPr>
        <p:grpSpPr>
          <a:xfrm rot="0">
            <a:off x="5462969" y="6347575"/>
            <a:ext cx="8780104" cy="2243806"/>
            <a:chOff x="0" y="0"/>
            <a:chExt cx="11706805" cy="2991742"/>
          </a:xfrm>
        </p:grpSpPr>
        <p:sp>
          <p:nvSpPr>
            <p:cNvPr name="TextBox 7" id="7"/>
            <p:cNvSpPr txBox="true"/>
            <p:nvPr/>
          </p:nvSpPr>
          <p:spPr>
            <a:xfrm rot="0">
              <a:off x="0" y="-57150"/>
              <a:ext cx="11706805"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89358"/>
              <a:ext cx="11706805" cy="2002384"/>
            </a:xfrm>
            <a:prstGeom prst="rect">
              <a:avLst/>
            </a:prstGeom>
          </p:spPr>
          <p:txBody>
            <a:bodyPr anchor="t" rtlCol="false" tIns="0" lIns="0" bIns="0" rIns="0">
              <a:spAutoFit/>
            </a:bodyPr>
            <a:lstStyle/>
            <a:p>
              <a:pPr>
                <a:lnSpc>
                  <a:spcPts val="13599"/>
                </a:lnSpc>
              </a:pPr>
              <a:r>
                <a:rPr lang="en-US" sz="7999" spc="319">
                  <a:solidFill>
                    <a:srgbClr val="7ACB53"/>
                  </a:solidFill>
                  <a:latin typeface="Quicksand Bold"/>
                </a:rPr>
                <a:t>Optimisation</a:t>
              </a:r>
            </a:p>
          </p:txBody>
        </p:sp>
      </p:grpSp>
      <p:sp>
        <p:nvSpPr>
          <p:cNvPr name="TextBox 9" id="9"/>
          <p:cNvSpPr txBox="true"/>
          <p:nvPr/>
        </p:nvSpPr>
        <p:spPr>
          <a:xfrm rot="0">
            <a:off x="17434974" y="9163050"/>
            <a:ext cx="410885"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615699" y="3282190"/>
            <a:ext cx="3056602" cy="4325990"/>
            <a:chOff x="0" y="0"/>
            <a:chExt cx="7091680" cy="10036810"/>
          </a:xfrm>
        </p:grpSpPr>
        <p:sp>
          <p:nvSpPr>
            <p:cNvPr name="Freeform 3" id="3"/>
            <p:cNvSpPr/>
            <p:nvPr/>
          </p:nvSpPr>
          <p:spPr>
            <a:xfrm flipH="false" flipV="false" rot="0">
              <a:off x="0" y="0"/>
              <a:ext cx="7092950" cy="10035540"/>
            </a:xfrm>
            <a:custGeom>
              <a:avLst/>
              <a:gdLst/>
              <a:ahLst/>
              <a:cxnLst/>
              <a:rect r="r" b="b" t="t" l="l"/>
              <a:pathLst>
                <a:path h="10035540" w="7092950">
                  <a:moveTo>
                    <a:pt x="6517640" y="0"/>
                  </a:moveTo>
                  <a:lnTo>
                    <a:pt x="574040" y="0"/>
                  </a:lnTo>
                  <a:cubicBezTo>
                    <a:pt x="257810" y="0"/>
                    <a:pt x="0" y="257810"/>
                    <a:pt x="0" y="574040"/>
                  </a:cubicBezTo>
                  <a:lnTo>
                    <a:pt x="0" y="6517640"/>
                  </a:lnTo>
                  <a:cubicBezTo>
                    <a:pt x="0" y="6833870"/>
                    <a:pt x="257810" y="7091680"/>
                    <a:pt x="574040" y="7091680"/>
                  </a:cubicBezTo>
                  <a:lnTo>
                    <a:pt x="2868930" y="7091680"/>
                  </a:lnTo>
                  <a:lnTo>
                    <a:pt x="2868930" y="7324090"/>
                  </a:lnTo>
                  <a:lnTo>
                    <a:pt x="2114550" y="7324090"/>
                  </a:lnTo>
                  <a:cubicBezTo>
                    <a:pt x="2085340" y="7324090"/>
                    <a:pt x="2058670" y="7339330"/>
                    <a:pt x="2043430" y="7364730"/>
                  </a:cubicBezTo>
                  <a:cubicBezTo>
                    <a:pt x="2029460" y="7390130"/>
                    <a:pt x="2029460" y="7421880"/>
                    <a:pt x="2043430" y="7447280"/>
                  </a:cubicBezTo>
                  <a:lnTo>
                    <a:pt x="3515360" y="9994900"/>
                  </a:lnTo>
                  <a:cubicBezTo>
                    <a:pt x="3530600" y="10020300"/>
                    <a:pt x="3557270" y="10035540"/>
                    <a:pt x="3586480" y="10035540"/>
                  </a:cubicBezTo>
                  <a:cubicBezTo>
                    <a:pt x="3615690" y="10035540"/>
                    <a:pt x="3642360" y="10020300"/>
                    <a:pt x="3657600" y="9994900"/>
                  </a:cubicBezTo>
                  <a:lnTo>
                    <a:pt x="5129530" y="7446010"/>
                  </a:lnTo>
                  <a:cubicBezTo>
                    <a:pt x="5143500" y="7420610"/>
                    <a:pt x="5143500" y="7388860"/>
                    <a:pt x="5129530" y="7363460"/>
                  </a:cubicBezTo>
                  <a:cubicBezTo>
                    <a:pt x="5114290" y="7338060"/>
                    <a:pt x="5087620" y="7322820"/>
                    <a:pt x="5058410" y="7322820"/>
                  </a:cubicBezTo>
                  <a:lnTo>
                    <a:pt x="4345940" y="7322820"/>
                  </a:lnTo>
                  <a:lnTo>
                    <a:pt x="4345940" y="7090410"/>
                  </a:lnTo>
                  <a:lnTo>
                    <a:pt x="6518910" y="7090410"/>
                  </a:lnTo>
                  <a:cubicBezTo>
                    <a:pt x="6835140" y="7090410"/>
                    <a:pt x="7092950" y="6832600"/>
                    <a:pt x="7092950" y="6516370"/>
                  </a:cubicBezTo>
                  <a:lnTo>
                    <a:pt x="7092950" y="572770"/>
                  </a:lnTo>
                  <a:cubicBezTo>
                    <a:pt x="7091680" y="257810"/>
                    <a:pt x="6833870" y="0"/>
                    <a:pt x="6517640" y="0"/>
                  </a:cubicBezTo>
                  <a:close/>
                </a:path>
              </a:pathLst>
            </a:custGeom>
            <a:solidFill>
              <a:srgbClr val="179151"/>
            </a:solidFill>
          </p:spPr>
        </p:sp>
        <p:sp>
          <p:nvSpPr>
            <p:cNvPr name="Freeform 4" id="4"/>
            <p:cNvSpPr/>
            <p:nvPr/>
          </p:nvSpPr>
          <p:spPr>
            <a:xfrm flipH="false" flipV="false" rot="0">
              <a:off x="477520" y="452120"/>
              <a:ext cx="6136640" cy="6136640"/>
            </a:xfrm>
            <a:custGeom>
              <a:avLst/>
              <a:gdLst/>
              <a:ahLst/>
              <a:cxnLst/>
              <a:rect r="r" b="b" t="t" l="l"/>
              <a:pathLst>
                <a:path h="6136640" w="6136640">
                  <a:moveTo>
                    <a:pt x="6136640" y="5701030"/>
                  </a:moveTo>
                  <a:cubicBezTo>
                    <a:pt x="6136640" y="5941060"/>
                    <a:pt x="5941060" y="6136640"/>
                    <a:pt x="5701030" y="6136640"/>
                  </a:cubicBezTo>
                  <a:lnTo>
                    <a:pt x="435610" y="6136640"/>
                  </a:lnTo>
                  <a:cubicBezTo>
                    <a:pt x="194310" y="6136640"/>
                    <a:pt x="0" y="5941060"/>
                    <a:pt x="0" y="5701030"/>
                  </a:cubicBezTo>
                  <a:lnTo>
                    <a:pt x="0" y="435610"/>
                  </a:lnTo>
                  <a:cubicBezTo>
                    <a:pt x="0" y="195580"/>
                    <a:pt x="195580" y="0"/>
                    <a:pt x="435610" y="0"/>
                  </a:cubicBezTo>
                  <a:lnTo>
                    <a:pt x="5701030" y="0"/>
                  </a:lnTo>
                  <a:cubicBezTo>
                    <a:pt x="5942330" y="0"/>
                    <a:pt x="6136640" y="195580"/>
                    <a:pt x="6136640" y="435610"/>
                  </a:cubicBezTo>
                  <a:lnTo>
                    <a:pt x="6136640" y="5701030"/>
                  </a:lnTo>
                  <a:close/>
                </a:path>
              </a:pathLst>
            </a:custGeom>
            <a:blipFill>
              <a:blip r:embed="rId3"/>
              <a:stretch>
                <a:fillRect l="-24916" t="0" r="-24916" b="0"/>
              </a:stretch>
            </a:blipFill>
          </p:spPr>
        </p:sp>
      </p:grpSp>
      <p:sp>
        <p:nvSpPr>
          <p:cNvPr name="TextBox 5" id="5"/>
          <p:cNvSpPr txBox="true"/>
          <p:nvPr/>
        </p:nvSpPr>
        <p:spPr>
          <a:xfrm rot="0">
            <a:off x="-1363297" y="990600"/>
            <a:ext cx="18622597" cy="1354525"/>
          </a:xfrm>
          <a:prstGeom prst="rect">
            <a:avLst/>
          </a:prstGeom>
        </p:spPr>
        <p:txBody>
          <a:bodyPr anchor="t" rtlCol="false" tIns="0" lIns="0" bIns="0" rIns="0">
            <a:spAutoFit/>
          </a:bodyPr>
          <a:lstStyle/>
          <a:p>
            <a:pPr algn="r">
              <a:lnSpc>
                <a:spcPts val="10861"/>
              </a:lnSpc>
            </a:pPr>
            <a:r>
              <a:rPr lang="en-US" sz="8689" spc="286">
                <a:solidFill>
                  <a:srgbClr val="7ACB53"/>
                </a:solidFill>
                <a:latin typeface="Now Bold Bold"/>
              </a:rPr>
              <a:t>Transparence et confiance</a:t>
            </a:r>
          </a:p>
        </p:txBody>
      </p:sp>
      <p:grpSp>
        <p:nvGrpSpPr>
          <p:cNvPr name="Group 6" id="6"/>
          <p:cNvGrpSpPr/>
          <p:nvPr/>
        </p:nvGrpSpPr>
        <p:grpSpPr>
          <a:xfrm rot="0">
            <a:off x="6282249" y="7287158"/>
            <a:ext cx="8780104" cy="2243806"/>
            <a:chOff x="0" y="0"/>
            <a:chExt cx="11706805" cy="2991742"/>
          </a:xfrm>
        </p:grpSpPr>
        <p:sp>
          <p:nvSpPr>
            <p:cNvPr name="TextBox 7" id="7"/>
            <p:cNvSpPr txBox="true"/>
            <p:nvPr/>
          </p:nvSpPr>
          <p:spPr>
            <a:xfrm rot="0">
              <a:off x="0" y="-57150"/>
              <a:ext cx="11706805"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89358"/>
              <a:ext cx="11706805" cy="2002384"/>
            </a:xfrm>
            <a:prstGeom prst="rect">
              <a:avLst/>
            </a:prstGeom>
          </p:spPr>
          <p:txBody>
            <a:bodyPr anchor="t" rtlCol="false" tIns="0" lIns="0" bIns="0" rIns="0">
              <a:spAutoFit/>
            </a:bodyPr>
            <a:lstStyle/>
            <a:p>
              <a:pPr>
                <a:lnSpc>
                  <a:spcPts val="13599"/>
                </a:lnSpc>
              </a:pPr>
              <a:r>
                <a:rPr lang="en-US" sz="7999" spc="319">
                  <a:solidFill>
                    <a:srgbClr val="7ACB53"/>
                  </a:solidFill>
                  <a:latin typeface="Quicksand Bold"/>
                </a:rPr>
                <a:t>Tracabilité</a:t>
              </a:r>
            </a:p>
          </p:txBody>
        </p:sp>
      </p:grpSp>
      <p:sp>
        <p:nvSpPr>
          <p:cNvPr name="TextBox 9" id="9"/>
          <p:cNvSpPr txBox="true"/>
          <p:nvPr/>
        </p:nvSpPr>
        <p:spPr>
          <a:xfrm rot="0">
            <a:off x="17441760" y="9163050"/>
            <a:ext cx="397312"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480560" y="4022916"/>
            <a:ext cx="9326880" cy="2623185"/>
            <a:chOff x="0" y="0"/>
            <a:chExt cx="6307877" cy="1774091"/>
          </a:xfrm>
        </p:grpSpPr>
        <p:sp>
          <p:nvSpPr>
            <p:cNvPr name="Freeform 3" id="3"/>
            <p:cNvSpPr/>
            <p:nvPr/>
          </p:nvSpPr>
          <p:spPr>
            <a:xfrm flipH="false" flipV="false" rot="0">
              <a:off x="0" y="0"/>
              <a:ext cx="6307877" cy="1774091"/>
            </a:xfrm>
            <a:custGeom>
              <a:avLst/>
              <a:gdLst/>
              <a:ahLst/>
              <a:cxnLst/>
              <a:rect r="r" b="b" t="t" l="l"/>
              <a:pathLst>
                <a:path h="1774091" w="6307877">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94D669"/>
            </a:solidFill>
          </p:spPr>
        </p:sp>
        <p:sp>
          <p:nvSpPr>
            <p:cNvPr name="Freeform 4" id="4"/>
            <p:cNvSpPr/>
            <p:nvPr/>
          </p:nvSpPr>
          <p:spPr>
            <a:xfrm flipH="false" flipV="false" rot="0">
              <a:off x="0" y="0"/>
              <a:ext cx="6307877" cy="1774091"/>
            </a:xfrm>
            <a:custGeom>
              <a:avLst/>
              <a:gdLst/>
              <a:ahLst/>
              <a:cxnLst/>
              <a:rect r="r" b="b" t="t" l="l"/>
              <a:pathLst>
                <a:path h="1774091" w="6307877">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blipFill>
              <a:blip r:embed="rId3"/>
              <a:stretch>
                <a:fillRect l="0" t="-68303" r="0" b="-68303"/>
              </a:stretch>
            </a:blipFill>
          </p:spPr>
        </p:sp>
      </p:grpSp>
      <p:sp>
        <p:nvSpPr>
          <p:cNvPr name="TextBox 5" id="5"/>
          <p:cNvSpPr txBox="true"/>
          <p:nvPr/>
        </p:nvSpPr>
        <p:spPr>
          <a:xfrm rot="0">
            <a:off x="-3724949" y="971550"/>
            <a:ext cx="18622597" cy="1419295"/>
          </a:xfrm>
          <a:prstGeom prst="rect">
            <a:avLst/>
          </a:prstGeom>
        </p:spPr>
        <p:txBody>
          <a:bodyPr anchor="t" rtlCol="false" tIns="0" lIns="0" bIns="0" rIns="0">
            <a:spAutoFit/>
          </a:bodyPr>
          <a:lstStyle/>
          <a:p>
            <a:pPr algn="r">
              <a:lnSpc>
                <a:spcPts val="11236"/>
              </a:lnSpc>
            </a:pPr>
            <a:r>
              <a:rPr lang="en-US" sz="8988" spc="296">
                <a:solidFill>
                  <a:srgbClr val="7ACB53"/>
                </a:solidFill>
                <a:latin typeface="Now Bold Bold"/>
              </a:rPr>
              <a:t>Gestion inefficace</a:t>
            </a:r>
          </a:p>
        </p:txBody>
      </p:sp>
      <p:grpSp>
        <p:nvGrpSpPr>
          <p:cNvPr name="Group 6" id="6"/>
          <p:cNvGrpSpPr/>
          <p:nvPr/>
        </p:nvGrpSpPr>
        <p:grpSpPr>
          <a:xfrm rot="0">
            <a:off x="6460447" y="6928759"/>
            <a:ext cx="8780104" cy="2329541"/>
            <a:chOff x="0" y="0"/>
            <a:chExt cx="11706805" cy="3106055"/>
          </a:xfrm>
        </p:grpSpPr>
        <p:sp>
          <p:nvSpPr>
            <p:cNvPr name="TextBox 7" id="7"/>
            <p:cNvSpPr txBox="true"/>
            <p:nvPr/>
          </p:nvSpPr>
          <p:spPr>
            <a:xfrm rot="0">
              <a:off x="0" y="-57150"/>
              <a:ext cx="11706805"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51258"/>
              <a:ext cx="11706805" cy="2154796"/>
            </a:xfrm>
            <a:prstGeom prst="rect">
              <a:avLst/>
            </a:prstGeom>
          </p:spPr>
          <p:txBody>
            <a:bodyPr anchor="t" rtlCol="false" tIns="0" lIns="0" bIns="0" rIns="0">
              <a:spAutoFit/>
            </a:bodyPr>
            <a:lstStyle/>
            <a:p>
              <a:pPr>
                <a:lnSpc>
                  <a:spcPts val="14619"/>
                </a:lnSpc>
              </a:pPr>
              <a:r>
                <a:rPr lang="en-US" sz="8599" spc="343">
                  <a:solidFill>
                    <a:srgbClr val="7ACB53"/>
                  </a:solidFill>
                  <a:latin typeface="Quicksand Bold"/>
                </a:rPr>
                <a:t>Efficacité</a:t>
              </a:r>
            </a:p>
          </p:txBody>
        </p:sp>
      </p:grpSp>
      <p:sp>
        <p:nvSpPr>
          <p:cNvPr name="TextBox 9" id="9"/>
          <p:cNvSpPr txBox="true"/>
          <p:nvPr/>
        </p:nvSpPr>
        <p:spPr>
          <a:xfrm rot="0">
            <a:off x="17426282" y="9163050"/>
            <a:ext cx="428268"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657801" y="3040092"/>
            <a:ext cx="2972399" cy="4206817"/>
            <a:chOff x="0" y="0"/>
            <a:chExt cx="7091680" cy="10036810"/>
          </a:xfrm>
        </p:grpSpPr>
        <p:sp>
          <p:nvSpPr>
            <p:cNvPr name="Freeform 3" id="3"/>
            <p:cNvSpPr/>
            <p:nvPr/>
          </p:nvSpPr>
          <p:spPr>
            <a:xfrm flipH="false" flipV="false" rot="0">
              <a:off x="0" y="0"/>
              <a:ext cx="7092950" cy="10035540"/>
            </a:xfrm>
            <a:custGeom>
              <a:avLst/>
              <a:gdLst/>
              <a:ahLst/>
              <a:cxnLst/>
              <a:rect r="r" b="b" t="t" l="l"/>
              <a:pathLst>
                <a:path h="10035540" w="7092950">
                  <a:moveTo>
                    <a:pt x="6517640" y="0"/>
                  </a:moveTo>
                  <a:lnTo>
                    <a:pt x="574040" y="0"/>
                  </a:lnTo>
                  <a:cubicBezTo>
                    <a:pt x="257810" y="0"/>
                    <a:pt x="0" y="257810"/>
                    <a:pt x="0" y="574040"/>
                  </a:cubicBezTo>
                  <a:lnTo>
                    <a:pt x="0" y="6517640"/>
                  </a:lnTo>
                  <a:cubicBezTo>
                    <a:pt x="0" y="6833870"/>
                    <a:pt x="257810" y="7091680"/>
                    <a:pt x="574040" y="7091680"/>
                  </a:cubicBezTo>
                  <a:lnTo>
                    <a:pt x="2868930" y="7091680"/>
                  </a:lnTo>
                  <a:lnTo>
                    <a:pt x="2868930" y="7324090"/>
                  </a:lnTo>
                  <a:lnTo>
                    <a:pt x="2114550" y="7324090"/>
                  </a:lnTo>
                  <a:cubicBezTo>
                    <a:pt x="2085340" y="7324090"/>
                    <a:pt x="2058670" y="7339330"/>
                    <a:pt x="2043430" y="7364730"/>
                  </a:cubicBezTo>
                  <a:cubicBezTo>
                    <a:pt x="2029460" y="7390130"/>
                    <a:pt x="2029460" y="7421880"/>
                    <a:pt x="2043430" y="7447280"/>
                  </a:cubicBezTo>
                  <a:lnTo>
                    <a:pt x="3515360" y="9994900"/>
                  </a:lnTo>
                  <a:cubicBezTo>
                    <a:pt x="3530600" y="10020300"/>
                    <a:pt x="3557270" y="10035540"/>
                    <a:pt x="3586480" y="10035540"/>
                  </a:cubicBezTo>
                  <a:cubicBezTo>
                    <a:pt x="3615690" y="10035540"/>
                    <a:pt x="3642360" y="10020300"/>
                    <a:pt x="3657600" y="9994900"/>
                  </a:cubicBezTo>
                  <a:lnTo>
                    <a:pt x="5129530" y="7446010"/>
                  </a:lnTo>
                  <a:cubicBezTo>
                    <a:pt x="5143500" y="7420610"/>
                    <a:pt x="5143500" y="7388860"/>
                    <a:pt x="5129530" y="7363460"/>
                  </a:cubicBezTo>
                  <a:cubicBezTo>
                    <a:pt x="5114290" y="7338060"/>
                    <a:pt x="5087620" y="7322820"/>
                    <a:pt x="5058410" y="7322820"/>
                  </a:cubicBezTo>
                  <a:lnTo>
                    <a:pt x="4345940" y="7322820"/>
                  </a:lnTo>
                  <a:lnTo>
                    <a:pt x="4345940" y="7090410"/>
                  </a:lnTo>
                  <a:lnTo>
                    <a:pt x="6518910" y="7090410"/>
                  </a:lnTo>
                  <a:cubicBezTo>
                    <a:pt x="6835140" y="7090410"/>
                    <a:pt x="7092950" y="6832600"/>
                    <a:pt x="7092950" y="6516370"/>
                  </a:cubicBezTo>
                  <a:lnTo>
                    <a:pt x="7092950" y="572770"/>
                  </a:lnTo>
                  <a:cubicBezTo>
                    <a:pt x="7091680" y="257810"/>
                    <a:pt x="6833870" y="0"/>
                    <a:pt x="6517640" y="0"/>
                  </a:cubicBezTo>
                  <a:close/>
                </a:path>
              </a:pathLst>
            </a:custGeom>
            <a:solidFill>
              <a:srgbClr val="179151"/>
            </a:solidFill>
          </p:spPr>
        </p:sp>
        <p:sp>
          <p:nvSpPr>
            <p:cNvPr name="Freeform 4" id="4"/>
            <p:cNvSpPr/>
            <p:nvPr/>
          </p:nvSpPr>
          <p:spPr>
            <a:xfrm flipH="false" flipV="false" rot="0">
              <a:off x="477520" y="452120"/>
              <a:ext cx="6136640" cy="6136640"/>
            </a:xfrm>
            <a:custGeom>
              <a:avLst/>
              <a:gdLst/>
              <a:ahLst/>
              <a:cxnLst/>
              <a:rect r="r" b="b" t="t" l="l"/>
              <a:pathLst>
                <a:path h="6136640" w="6136640">
                  <a:moveTo>
                    <a:pt x="6136640" y="5701030"/>
                  </a:moveTo>
                  <a:cubicBezTo>
                    <a:pt x="6136640" y="5941060"/>
                    <a:pt x="5941060" y="6136640"/>
                    <a:pt x="5701030" y="6136640"/>
                  </a:cubicBezTo>
                  <a:lnTo>
                    <a:pt x="435610" y="6136640"/>
                  </a:lnTo>
                  <a:cubicBezTo>
                    <a:pt x="194310" y="6136640"/>
                    <a:pt x="0" y="5941060"/>
                    <a:pt x="0" y="5701030"/>
                  </a:cubicBezTo>
                  <a:lnTo>
                    <a:pt x="0" y="435610"/>
                  </a:lnTo>
                  <a:cubicBezTo>
                    <a:pt x="0" y="195580"/>
                    <a:pt x="195580" y="0"/>
                    <a:pt x="435610" y="0"/>
                  </a:cubicBezTo>
                  <a:lnTo>
                    <a:pt x="5701030" y="0"/>
                  </a:lnTo>
                  <a:cubicBezTo>
                    <a:pt x="5942330" y="0"/>
                    <a:pt x="6136640" y="195580"/>
                    <a:pt x="6136640" y="435610"/>
                  </a:cubicBezTo>
                  <a:lnTo>
                    <a:pt x="6136640" y="5701030"/>
                  </a:lnTo>
                  <a:close/>
                </a:path>
              </a:pathLst>
            </a:custGeom>
            <a:blipFill>
              <a:blip r:embed="rId3"/>
              <a:stretch>
                <a:fillRect l="-25044" t="0" r="-25044" b="0"/>
              </a:stretch>
            </a:blipFill>
          </p:spPr>
        </p:sp>
      </p:grpSp>
      <p:sp>
        <p:nvSpPr>
          <p:cNvPr name="TextBox 5" id="5"/>
          <p:cNvSpPr txBox="true"/>
          <p:nvPr/>
        </p:nvSpPr>
        <p:spPr>
          <a:xfrm rot="0">
            <a:off x="-3235089" y="971550"/>
            <a:ext cx="18622597" cy="1419295"/>
          </a:xfrm>
          <a:prstGeom prst="rect">
            <a:avLst/>
          </a:prstGeom>
        </p:spPr>
        <p:txBody>
          <a:bodyPr anchor="t" rtlCol="false" tIns="0" lIns="0" bIns="0" rIns="0">
            <a:spAutoFit/>
          </a:bodyPr>
          <a:lstStyle/>
          <a:p>
            <a:pPr algn="r">
              <a:lnSpc>
                <a:spcPts val="11236"/>
              </a:lnSpc>
            </a:pPr>
            <a:r>
              <a:rPr lang="en-US" sz="8988" spc="296">
                <a:solidFill>
                  <a:srgbClr val="7ACB53"/>
                </a:solidFill>
                <a:latin typeface="Now Bold Bold"/>
              </a:rPr>
              <a:t>Accès aux marchés</a:t>
            </a:r>
          </a:p>
        </p:txBody>
      </p:sp>
      <p:grpSp>
        <p:nvGrpSpPr>
          <p:cNvPr name="Group 6" id="6"/>
          <p:cNvGrpSpPr/>
          <p:nvPr/>
        </p:nvGrpSpPr>
        <p:grpSpPr>
          <a:xfrm rot="0">
            <a:off x="5742750" y="6755248"/>
            <a:ext cx="8780104" cy="2329541"/>
            <a:chOff x="0" y="0"/>
            <a:chExt cx="11706805" cy="3106055"/>
          </a:xfrm>
        </p:grpSpPr>
        <p:sp>
          <p:nvSpPr>
            <p:cNvPr name="TextBox 7" id="7"/>
            <p:cNvSpPr txBox="true"/>
            <p:nvPr/>
          </p:nvSpPr>
          <p:spPr>
            <a:xfrm rot="0">
              <a:off x="0" y="-57150"/>
              <a:ext cx="11706805"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51258"/>
              <a:ext cx="11706805" cy="2154796"/>
            </a:xfrm>
            <a:prstGeom prst="rect">
              <a:avLst/>
            </a:prstGeom>
          </p:spPr>
          <p:txBody>
            <a:bodyPr anchor="t" rtlCol="false" tIns="0" lIns="0" bIns="0" rIns="0">
              <a:spAutoFit/>
            </a:bodyPr>
            <a:lstStyle/>
            <a:p>
              <a:pPr>
                <a:lnSpc>
                  <a:spcPts val="14619"/>
                </a:lnSpc>
              </a:pPr>
              <a:r>
                <a:rPr lang="en-US" sz="8599" spc="343">
                  <a:solidFill>
                    <a:srgbClr val="7ACB53"/>
                  </a:solidFill>
                  <a:latin typeface="Quicksand Bold"/>
                </a:rPr>
                <a:t>Accès direct</a:t>
              </a:r>
            </a:p>
          </p:txBody>
        </p:sp>
      </p:grpSp>
      <p:sp>
        <p:nvSpPr>
          <p:cNvPr name="TextBox 9" id="9"/>
          <p:cNvSpPr txBox="true"/>
          <p:nvPr/>
        </p:nvSpPr>
        <p:spPr>
          <a:xfrm rot="0">
            <a:off x="17473193" y="9163050"/>
            <a:ext cx="334447"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7</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39592" y="3110736"/>
            <a:ext cx="2716845" cy="3981316"/>
            <a:chOff x="0" y="0"/>
            <a:chExt cx="7124700" cy="10440670"/>
          </a:xfrm>
        </p:grpSpPr>
        <p:sp>
          <p:nvSpPr>
            <p:cNvPr name="Freeform 3" id="3"/>
            <p:cNvSpPr/>
            <p:nvPr/>
          </p:nvSpPr>
          <p:spPr>
            <a:xfrm flipH="false" flipV="false" rot="0">
              <a:off x="0" y="0"/>
              <a:ext cx="7124700" cy="10441939"/>
            </a:xfrm>
            <a:custGeom>
              <a:avLst/>
              <a:gdLst/>
              <a:ahLst/>
              <a:cxnLst/>
              <a:rect r="r" b="b" t="t" l="l"/>
              <a:pathLst>
                <a:path h="10441939" w="7124700">
                  <a:moveTo>
                    <a:pt x="4051300" y="7090410"/>
                  </a:moveTo>
                  <a:cubicBezTo>
                    <a:pt x="5787390" y="6851650"/>
                    <a:pt x="7124700" y="5363210"/>
                    <a:pt x="7124700" y="3562350"/>
                  </a:cubicBezTo>
                  <a:cubicBezTo>
                    <a:pt x="7124700" y="1595120"/>
                    <a:pt x="5529580" y="0"/>
                    <a:pt x="3562350" y="0"/>
                  </a:cubicBezTo>
                  <a:cubicBezTo>
                    <a:pt x="1595120" y="0"/>
                    <a:pt x="0" y="1595120"/>
                    <a:pt x="0" y="3562350"/>
                  </a:cubicBezTo>
                  <a:cubicBezTo>
                    <a:pt x="0" y="5363210"/>
                    <a:pt x="1337310" y="6851650"/>
                    <a:pt x="3072130" y="7090410"/>
                  </a:cubicBezTo>
                  <a:lnTo>
                    <a:pt x="3072130" y="8567420"/>
                  </a:lnTo>
                  <a:lnTo>
                    <a:pt x="1929130" y="7425689"/>
                  </a:lnTo>
                  <a:lnTo>
                    <a:pt x="1929130" y="8809989"/>
                  </a:lnTo>
                  <a:lnTo>
                    <a:pt x="3561080" y="10441939"/>
                  </a:lnTo>
                  <a:lnTo>
                    <a:pt x="5194300" y="8808720"/>
                  </a:lnTo>
                  <a:lnTo>
                    <a:pt x="5194300" y="7424420"/>
                  </a:lnTo>
                  <a:lnTo>
                    <a:pt x="4051300" y="8567420"/>
                  </a:lnTo>
                  <a:lnTo>
                    <a:pt x="4051300" y="7090410"/>
                  </a:lnTo>
                  <a:close/>
                </a:path>
              </a:pathLst>
            </a:custGeom>
            <a:solidFill>
              <a:srgbClr val="F4BC33"/>
            </a:solidFill>
          </p:spPr>
        </p:sp>
        <p:sp>
          <p:nvSpPr>
            <p:cNvPr name="Freeform 4" id="4"/>
            <p:cNvSpPr/>
            <p:nvPr/>
          </p:nvSpPr>
          <p:spPr>
            <a:xfrm flipH="false" flipV="false" rot="0">
              <a:off x="915670" y="915670"/>
              <a:ext cx="5293360" cy="5293360"/>
            </a:xfrm>
            <a:custGeom>
              <a:avLst/>
              <a:gdLst/>
              <a:ahLst/>
              <a:cxnLst/>
              <a:rect r="r" b="b" t="t" l="l"/>
              <a:pathLst>
                <a:path h="5293360" w="5293360">
                  <a:moveTo>
                    <a:pt x="5293360" y="2646680"/>
                  </a:moveTo>
                  <a:cubicBezTo>
                    <a:pt x="5293360" y="4108450"/>
                    <a:pt x="4108450" y="5293360"/>
                    <a:pt x="2646680" y="5293360"/>
                  </a:cubicBezTo>
                  <a:cubicBezTo>
                    <a:pt x="1184910" y="5293360"/>
                    <a:pt x="0" y="4108450"/>
                    <a:pt x="0" y="2646680"/>
                  </a:cubicBezTo>
                  <a:cubicBezTo>
                    <a:pt x="0" y="1184910"/>
                    <a:pt x="1184910" y="0"/>
                    <a:pt x="2646680" y="0"/>
                  </a:cubicBezTo>
                  <a:cubicBezTo>
                    <a:pt x="4108450" y="0"/>
                    <a:pt x="5293360" y="1184910"/>
                    <a:pt x="5293360" y="2646680"/>
                  </a:cubicBezTo>
                  <a:close/>
                </a:path>
              </a:pathLst>
            </a:custGeom>
            <a:blipFill>
              <a:blip r:embed="rId3"/>
              <a:stretch>
                <a:fillRect l="-24999" t="0" r="-25000" b="0"/>
              </a:stretch>
            </a:blipFill>
          </p:spPr>
        </p:sp>
      </p:grpSp>
      <p:sp>
        <p:nvSpPr>
          <p:cNvPr name="TextBox 5" id="5"/>
          <p:cNvSpPr txBox="true"/>
          <p:nvPr/>
        </p:nvSpPr>
        <p:spPr>
          <a:xfrm rot="0">
            <a:off x="1028700" y="981075"/>
            <a:ext cx="16607502" cy="1291024"/>
          </a:xfrm>
          <a:prstGeom prst="rect">
            <a:avLst/>
          </a:prstGeom>
        </p:spPr>
        <p:txBody>
          <a:bodyPr anchor="t" rtlCol="false" tIns="0" lIns="0" bIns="0" rIns="0">
            <a:spAutoFit/>
          </a:bodyPr>
          <a:lstStyle/>
          <a:p>
            <a:pPr algn="r">
              <a:lnSpc>
                <a:spcPts val="10236"/>
              </a:lnSpc>
            </a:pPr>
            <a:r>
              <a:rPr lang="en-US" sz="8189" spc="270">
                <a:solidFill>
                  <a:srgbClr val="7ACB53"/>
                </a:solidFill>
                <a:latin typeface="Now Bold Bold"/>
              </a:rPr>
              <a:t>Durabilité environnementale</a:t>
            </a:r>
          </a:p>
        </p:txBody>
      </p:sp>
      <p:grpSp>
        <p:nvGrpSpPr>
          <p:cNvPr name="Group 6" id="6"/>
          <p:cNvGrpSpPr/>
          <p:nvPr/>
        </p:nvGrpSpPr>
        <p:grpSpPr>
          <a:xfrm rot="0">
            <a:off x="4405085" y="6647731"/>
            <a:ext cx="10455043" cy="2243806"/>
            <a:chOff x="0" y="0"/>
            <a:chExt cx="13940057" cy="2991742"/>
          </a:xfrm>
        </p:grpSpPr>
        <p:sp>
          <p:nvSpPr>
            <p:cNvPr name="TextBox 7" id="7"/>
            <p:cNvSpPr txBox="true"/>
            <p:nvPr/>
          </p:nvSpPr>
          <p:spPr>
            <a:xfrm rot="0">
              <a:off x="0" y="-57150"/>
              <a:ext cx="13940057"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89358"/>
              <a:ext cx="13940057" cy="2002384"/>
            </a:xfrm>
            <a:prstGeom prst="rect">
              <a:avLst/>
            </a:prstGeom>
          </p:spPr>
          <p:txBody>
            <a:bodyPr anchor="t" rtlCol="false" tIns="0" lIns="0" bIns="0" rIns="0">
              <a:spAutoFit/>
            </a:bodyPr>
            <a:lstStyle/>
            <a:p>
              <a:pPr>
                <a:lnSpc>
                  <a:spcPts val="13599"/>
                </a:lnSpc>
              </a:pPr>
              <a:r>
                <a:rPr lang="en-US" sz="7999" spc="319">
                  <a:solidFill>
                    <a:srgbClr val="7ACB53"/>
                  </a:solidFill>
                  <a:latin typeface="Quicksand Bold"/>
                </a:rPr>
                <a:t>Éco responsabilité</a:t>
              </a:r>
            </a:p>
          </p:txBody>
        </p:sp>
      </p:grpSp>
      <p:sp>
        <p:nvSpPr>
          <p:cNvPr name="TextBox 9" id="9"/>
          <p:cNvSpPr txBox="true"/>
          <p:nvPr/>
        </p:nvSpPr>
        <p:spPr>
          <a:xfrm rot="0">
            <a:off x="17438248" y="9163050"/>
            <a:ext cx="404336"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8</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16169" y="4114566"/>
            <a:ext cx="9326880" cy="2623185"/>
            <a:chOff x="0" y="0"/>
            <a:chExt cx="5960393" cy="1676361"/>
          </a:xfrm>
        </p:grpSpPr>
        <p:sp>
          <p:nvSpPr>
            <p:cNvPr name="Freeform 3" id="3"/>
            <p:cNvSpPr/>
            <p:nvPr/>
          </p:nvSpPr>
          <p:spPr>
            <a:xfrm flipH="false" flipV="false" rot="0">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solidFill>
              <a:srgbClr val="377D3F"/>
            </a:solidFill>
          </p:spPr>
        </p:sp>
        <p:sp>
          <p:nvSpPr>
            <p:cNvPr name="Freeform 4" id="4"/>
            <p:cNvSpPr/>
            <p:nvPr/>
          </p:nvSpPr>
          <p:spPr>
            <a:xfrm flipH="false" flipV="false" rot="0">
              <a:off x="0" y="0"/>
              <a:ext cx="5960393" cy="1676361"/>
            </a:xfrm>
            <a:custGeom>
              <a:avLst/>
              <a:gdLst/>
              <a:ahLst/>
              <a:cxnLst/>
              <a:rect r="r" b="b" t="t" l="l"/>
              <a:pathLst>
                <a:path h="1676361" w="5960393">
                  <a:moveTo>
                    <a:pt x="2980197" y="1676361"/>
                  </a:moveTo>
                  <a:lnTo>
                    <a:pt x="0" y="625998"/>
                  </a:lnTo>
                  <a:cubicBezTo>
                    <a:pt x="0" y="417332"/>
                    <a:pt x="0" y="208666"/>
                    <a:pt x="0" y="0"/>
                  </a:cubicBezTo>
                  <a:cubicBezTo>
                    <a:pt x="1986798" y="0"/>
                    <a:pt x="3973595" y="0"/>
                    <a:pt x="5960393" y="0"/>
                  </a:cubicBezTo>
                  <a:cubicBezTo>
                    <a:pt x="5960393" y="208666"/>
                    <a:pt x="5960393" y="417332"/>
                    <a:pt x="5960393" y="625998"/>
                  </a:cubicBezTo>
                  <a:cubicBezTo>
                    <a:pt x="4966994" y="976119"/>
                    <a:pt x="3973595" y="1326240"/>
                    <a:pt x="2980197" y="1676361"/>
                  </a:cubicBezTo>
                  <a:close/>
                </a:path>
              </a:pathLst>
            </a:custGeom>
            <a:blipFill>
              <a:blip r:embed="rId3"/>
              <a:stretch>
                <a:fillRect l="0" t="-68423" r="0" b="-68423"/>
              </a:stretch>
            </a:blipFill>
          </p:spPr>
        </p:sp>
      </p:grpSp>
      <p:sp>
        <p:nvSpPr>
          <p:cNvPr name="TextBox 5" id="5"/>
          <p:cNvSpPr txBox="true"/>
          <p:nvPr/>
        </p:nvSpPr>
        <p:spPr>
          <a:xfrm rot="0">
            <a:off x="-1754910" y="971550"/>
            <a:ext cx="18622597" cy="1419295"/>
          </a:xfrm>
          <a:prstGeom prst="rect">
            <a:avLst/>
          </a:prstGeom>
        </p:spPr>
        <p:txBody>
          <a:bodyPr anchor="t" rtlCol="false" tIns="0" lIns="0" bIns="0" rIns="0">
            <a:spAutoFit/>
          </a:bodyPr>
          <a:lstStyle/>
          <a:p>
            <a:pPr algn="r">
              <a:lnSpc>
                <a:spcPts val="11236"/>
              </a:lnSpc>
            </a:pPr>
            <a:r>
              <a:rPr lang="en-US" sz="8988" spc="296">
                <a:solidFill>
                  <a:srgbClr val="7ACB53"/>
                </a:solidFill>
                <a:latin typeface="Now Bold Bold"/>
              </a:rPr>
              <a:t>Sécurité des transaction</a:t>
            </a:r>
          </a:p>
        </p:txBody>
      </p:sp>
      <p:grpSp>
        <p:nvGrpSpPr>
          <p:cNvPr name="Group 6" id="6"/>
          <p:cNvGrpSpPr/>
          <p:nvPr/>
        </p:nvGrpSpPr>
        <p:grpSpPr>
          <a:xfrm rot="0">
            <a:off x="4807177" y="6928759"/>
            <a:ext cx="9598097" cy="2329541"/>
            <a:chOff x="0" y="0"/>
            <a:chExt cx="12797463" cy="3106055"/>
          </a:xfrm>
        </p:grpSpPr>
        <p:sp>
          <p:nvSpPr>
            <p:cNvPr name="TextBox 7" id="7"/>
            <p:cNvSpPr txBox="true"/>
            <p:nvPr/>
          </p:nvSpPr>
          <p:spPr>
            <a:xfrm rot="0">
              <a:off x="0" y="-57150"/>
              <a:ext cx="12797463" cy="745675"/>
            </a:xfrm>
            <a:prstGeom prst="rect">
              <a:avLst/>
            </a:prstGeom>
          </p:spPr>
          <p:txBody>
            <a:bodyPr anchor="t" rtlCol="false" tIns="0" lIns="0" bIns="0" rIns="0">
              <a:spAutoFit/>
            </a:bodyPr>
            <a:lstStyle/>
            <a:p>
              <a:pPr>
                <a:lnSpc>
                  <a:spcPts val="4759"/>
                </a:lnSpc>
              </a:pPr>
            </a:p>
          </p:txBody>
        </p:sp>
        <p:sp>
          <p:nvSpPr>
            <p:cNvPr name="TextBox 8" id="8"/>
            <p:cNvSpPr txBox="true"/>
            <p:nvPr/>
          </p:nvSpPr>
          <p:spPr>
            <a:xfrm rot="0">
              <a:off x="0" y="951258"/>
              <a:ext cx="12797463" cy="2154796"/>
            </a:xfrm>
            <a:prstGeom prst="rect">
              <a:avLst/>
            </a:prstGeom>
          </p:spPr>
          <p:txBody>
            <a:bodyPr anchor="t" rtlCol="false" tIns="0" lIns="0" bIns="0" rIns="0">
              <a:spAutoFit/>
            </a:bodyPr>
            <a:lstStyle/>
            <a:p>
              <a:pPr>
                <a:lnSpc>
                  <a:spcPts val="14619"/>
                </a:lnSpc>
              </a:pPr>
              <a:r>
                <a:rPr lang="en-US" sz="8599" spc="343">
                  <a:solidFill>
                    <a:srgbClr val="7ACB53"/>
                  </a:solidFill>
                  <a:latin typeface="Quicksand Bold"/>
                </a:rPr>
                <a:t>Authentification</a:t>
              </a:r>
            </a:p>
          </p:txBody>
        </p:sp>
      </p:grpSp>
      <p:sp>
        <p:nvSpPr>
          <p:cNvPr name="TextBox 9" id="9"/>
          <p:cNvSpPr txBox="true"/>
          <p:nvPr/>
        </p:nvSpPr>
        <p:spPr>
          <a:xfrm rot="0">
            <a:off x="17427235" y="9163050"/>
            <a:ext cx="426363"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9</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2D06D"/>
        </a:solidFill>
      </p:bgPr>
    </p:bg>
    <p:spTree>
      <p:nvGrpSpPr>
        <p:cNvPr id="1" name=""/>
        <p:cNvGrpSpPr/>
        <p:nvPr/>
      </p:nvGrpSpPr>
      <p:grpSpPr>
        <a:xfrm>
          <a:off x="0" y="0"/>
          <a:ext cx="0" cy="0"/>
          <a:chOff x="0" y="0"/>
          <a:chExt cx="0" cy="0"/>
        </a:xfrm>
      </p:grpSpPr>
      <p:sp>
        <p:nvSpPr>
          <p:cNvPr name="Freeform 2" id="2"/>
          <p:cNvSpPr/>
          <p:nvPr/>
        </p:nvSpPr>
        <p:spPr>
          <a:xfrm flipH="false" flipV="false" rot="0">
            <a:off x="2753065" y="1028700"/>
            <a:ext cx="12781870" cy="8691672"/>
          </a:xfrm>
          <a:custGeom>
            <a:avLst/>
            <a:gdLst/>
            <a:ahLst/>
            <a:cxnLst/>
            <a:rect r="r" b="b" t="t" l="l"/>
            <a:pathLst>
              <a:path h="8691672" w="12781870">
                <a:moveTo>
                  <a:pt x="0" y="0"/>
                </a:moveTo>
                <a:lnTo>
                  <a:pt x="12781870" y="0"/>
                </a:lnTo>
                <a:lnTo>
                  <a:pt x="12781870" y="8691672"/>
                </a:lnTo>
                <a:lnTo>
                  <a:pt x="0" y="8691672"/>
                </a:lnTo>
                <a:lnTo>
                  <a:pt x="0" y="0"/>
                </a:lnTo>
                <a:close/>
              </a:path>
            </a:pathLst>
          </a:custGeom>
          <a:blipFill>
            <a:blip r:embed="rId3"/>
            <a:stretch>
              <a:fillRect l="0" t="0" r="0" b="0"/>
            </a:stretch>
          </a:blipFill>
        </p:spPr>
      </p:sp>
      <p:sp>
        <p:nvSpPr>
          <p:cNvPr name="TextBox 3" id="3"/>
          <p:cNvSpPr txBox="true"/>
          <p:nvPr/>
        </p:nvSpPr>
        <p:spPr>
          <a:xfrm rot="0">
            <a:off x="17236080" y="9163050"/>
            <a:ext cx="8086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1 Bold"/>
              </a:rPr>
              <a:t>10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778271" y="2882841"/>
            <a:ext cx="1379390" cy="1168719"/>
          </a:xfrm>
          <a:custGeom>
            <a:avLst/>
            <a:gdLst/>
            <a:ahLst/>
            <a:cxnLst/>
            <a:rect r="r" b="b" t="t" l="l"/>
            <a:pathLst>
              <a:path h="1168719" w="1379390">
                <a:moveTo>
                  <a:pt x="0" y="0"/>
                </a:moveTo>
                <a:lnTo>
                  <a:pt x="1379390" y="0"/>
                </a:lnTo>
                <a:lnTo>
                  <a:pt x="1379390" y="1168720"/>
                </a:lnTo>
                <a:lnTo>
                  <a:pt x="0" y="1168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783679" y="1452931"/>
            <a:ext cx="12576665" cy="1861413"/>
            <a:chOff x="0" y="0"/>
            <a:chExt cx="16768886" cy="2481884"/>
          </a:xfrm>
        </p:grpSpPr>
        <p:sp>
          <p:nvSpPr>
            <p:cNvPr name="TextBox 4" id="4"/>
            <p:cNvSpPr txBox="true"/>
            <p:nvPr/>
          </p:nvSpPr>
          <p:spPr>
            <a:xfrm rot="0">
              <a:off x="0" y="1736209"/>
              <a:ext cx="16768886" cy="745675"/>
            </a:xfrm>
            <a:prstGeom prst="rect">
              <a:avLst/>
            </a:prstGeom>
          </p:spPr>
          <p:txBody>
            <a:bodyPr anchor="t" rtlCol="false" tIns="0" lIns="0" bIns="0" rIns="0">
              <a:spAutoFit/>
            </a:bodyPr>
            <a:lstStyle/>
            <a:p>
              <a:pPr>
                <a:lnSpc>
                  <a:spcPts val="4760"/>
                </a:lnSpc>
              </a:pPr>
            </a:p>
          </p:txBody>
        </p:sp>
        <p:sp>
          <p:nvSpPr>
            <p:cNvPr name="TextBox 5" id="5"/>
            <p:cNvSpPr txBox="true"/>
            <p:nvPr/>
          </p:nvSpPr>
          <p:spPr>
            <a:xfrm rot="0">
              <a:off x="0" y="-47625"/>
              <a:ext cx="16768886" cy="1461558"/>
            </a:xfrm>
            <a:prstGeom prst="rect">
              <a:avLst/>
            </a:prstGeom>
          </p:spPr>
          <p:txBody>
            <a:bodyPr anchor="t" rtlCol="false" tIns="0" lIns="0" bIns="0" rIns="0">
              <a:spAutoFit/>
            </a:bodyPr>
            <a:lstStyle/>
            <a:p>
              <a:pPr>
                <a:lnSpc>
                  <a:spcPts val="8749"/>
                </a:lnSpc>
              </a:pPr>
              <a:r>
                <a:rPr lang="en-US" sz="6999" spc="230">
                  <a:solidFill>
                    <a:srgbClr val="7ACB53"/>
                  </a:solidFill>
                  <a:latin typeface="Now Bold Bold"/>
                </a:rPr>
                <a:t>Utilité de la Blockchain</a:t>
              </a:r>
            </a:p>
          </p:txBody>
        </p:sp>
      </p:grpSp>
      <p:sp>
        <p:nvSpPr>
          <p:cNvPr name="Freeform 6" id="6"/>
          <p:cNvSpPr/>
          <p:nvPr/>
        </p:nvSpPr>
        <p:spPr>
          <a:xfrm flipH="false" flipV="false" rot="0">
            <a:off x="778271" y="4432561"/>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8271" y="7665350"/>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78271" y="6032583"/>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78271" y="2976028"/>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Confiance et sécurité</a:t>
            </a:r>
          </a:p>
        </p:txBody>
      </p:sp>
      <p:sp>
        <p:nvSpPr>
          <p:cNvPr name="TextBox 10" id="10"/>
          <p:cNvSpPr txBox="true"/>
          <p:nvPr/>
        </p:nvSpPr>
        <p:spPr>
          <a:xfrm rot="0">
            <a:off x="1161739" y="4505250"/>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Traçabilité des données</a:t>
            </a:r>
          </a:p>
        </p:txBody>
      </p:sp>
      <p:sp>
        <p:nvSpPr>
          <p:cNvPr name="TextBox 11" id="11"/>
          <p:cNvSpPr txBox="true"/>
          <p:nvPr/>
        </p:nvSpPr>
        <p:spPr>
          <a:xfrm rot="0">
            <a:off x="2157661" y="6086945"/>
            <a:ext cx="1548275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Automatisation des contrats intelligents</a:t>
            </a:r>
          </a:p>
        </p:txBody>
      </p:sp>
      <p:sp>
        <p:nvSpPr>
          <p:cNvPr name="TextBox 12" id="12"/>
          <p:cNvSpPr txBox="true"/>
          <p:nvPr/>
        </p:nvSpPr>
        <p:spPr>
          <a:xfrm rot="0">
            <a:off x="2157661" y="7758537"/>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Partage sécurisé des données</a:t>
            </a:r>
          </a:p>
        </p:txBody>
      </p:sp>
      <p:sp>
        <p:nvSpPr>
          <p:cNvPr name="TextBox 13" id="13"/>
          <p:cNvSpPr txBox="true"/>
          <p:nvPr/>
        </p:nvSpPr>
        <p:spPr>
          <a:xfrm rot="0">
            <a:off x="17292456" y="9163050"/>
            <a:ext cx="6959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778271" y="2882841"/>
            <a:ext cx="1379390" cy="1168719"/>
          </a:xfrm>
          <a:custGeom>
            <a:avLst/>
            <a:gdLst/>
            <a:ahLst/>
            <a:cxnLst/>
            <a:rect r="r" b="b" t="t" l="l"/>
            <a:pathLst>
              <a:path h="1168719" w="1379390">
                <a:moveTo>
                  <a:pt x="0" y="0"/>
                </a:moveTo>
                <a:lnTo>
                  <a:pt x="1379390" y="0"/>
                </a:lnTo>
                <a:lnTo>
                  <a:pt x="1379390" y="1168720"/>
                </a:lnTo>
                <a:lnTo>
                  <a:pt x="0" y="1168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783679" y="1452931"/>
            <a:ext cx="12576665" cy="1861413"/>
            <a:chOff x="0" y="0"/>
            <a:chExt cx="16768886" cy="2481884"/>
          </a:xfrm>
        </p:grpSpPr>
        <p:sp>
          <p:nvSpPr>
            <p:cNvPr name="TextBox 4" id="4"/>
            <p:cNvSpPr txBox="true"/>
            <p:nvPr/>
          </p:nvSpPr>
          <p:spPr>
            <a:xfrm rot="0">
              <a:off x="0" y="1736209"/>
              <a:ext cx="16768886" cy="745675"/>
            </a:xfrm>
            <a:prstGeom prst="rect">
              <a:avLst/>
            </a:prstGeom>
          </p:spPr>
          <p:txBody>
            <a:bodyPr anchor="t" rtlCol="false" tIns="0" lIns="0" bIns="0" rIns="0">
              <a:spAutoFit/>
            </a:bodyPr>
            <a:lstStyle/>
            <a:p>
              <a:pPr>
                <a:lnSpc>
                  <a:spcPts val="4760"/>
                </a:lnSpc>
              </a:pPr>
            </a:p>
          </p:txBody>
        </p:sp>
        <p:sp>
          <p:nvSpPr>
            <p:cNvPr name="TextBox 5" id="5"/>
            <p:cNvSpPr txBox="true"/>
            <p:nvPr/>
          </p:nvSpPr>
          <p:spPr>
            <a:xfrm rot="0">
              <a:off x="0" y="-47625"/>
              <a:ext cx="16768886" cy="1461558"/>
            </a:xfrm>
            <a:prstGeom prst="rect">
              <a:avLst/>
            </a:prstGeom>
          </p:spPr>
          <p:txBody>
            <a:bodyPr anchor="t" rtlCol="false" tIns="0" lIns="0" bIns="0" rIns="0">
              <a:spAutoFit/>
            </a:bodyPr>
            <a:lstStyle/>
            <a:p>
              <a:pPr>
                <a:lnSpc>
                  <a:spcPts val="8749"/>
                </a:lnSpc>
              </a:pPr>
              <a:r>
                <a:rPr lang="en-US" sz="6999" spc="230">
                  <a:solidFill>
                    <a:srgbClr val="7ACB53"/>
                  </a:solidFill>
                  <a:latin typeface="Now Bold Bold"/>
                </a:rPr>
                <a:t>Utilité de la Blockchain</a:t>
              </a:r>
            </a:p>
          </p:txBody>
        </p:sp>
      </p:grpSp>
      <p:sp>
        <p:nvSpPr>
          <p:cNvPr name="Freeform 6" id="6"/>
          <p:cNvSpPr/>
          <p:nvPr/>
        </p:nvSpPr>
        <p:spPr>
          <a:xfrm flipH="false" flipV="false" rot="0">
            <a:off x="778271" y="4432561"/>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8271" y="7665350"/>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78271" y="6032583"/>
            <a:ext cx="1379390" cy="1168719"/>
          </a:xfrm>
          <a:custGeom>
            <a:avLst/>
            <a:gdLst/>
            <a:ahLst/>
            <a:cxnLst/>
            <a:rect r="r" b="b" t="t" l="l"/>
            <a:pathLst>
              <a:path h="1168719" w="1379390">
                <a:moveTo>
                  <a:pt x="0" y="0"/>
                </a:moveTo>
                <a:lnTo>
                  <a:pt x="1379390" y="0"/>
                </a:lnTo>
                <a:lnTo>
                  <a:pt x="1379390" y="1168719"/>
                </a:lnTo>
                <a:lnTo>
                  <a:pt x="0" y="1168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78271" y="2976028"/>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Confiance et sécurité</a:t>
            </a:r>
          </a:p>
        </p:txBody>
      </p:sp>
      <p:sp>
        <p:nvSpPr>
          <p:cNvPr name="TextBox 10" id="10"/>
          <p:cNvSpPr txBox="true"/>
          <p:nvPr/>
        </p:nvSpPr>
        <p:spPr>
          <a:xfrm rot="0">
            <a:off x="1161739" y="4505250"/>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Traçabilité des données</a:t>
            </a:r>
          </a:p>
        </p:txBody>
      </p:sp>
      <p:sp>
        <p:nvSpPr>
          <p:cNvPr name="TextBox 11" id="11"/>
          <p:cNvSpPr txBox="true"/>
          <p:nvPr/>
        </p:nvSpPr>
        <p:spPr>
          <a:xfrm rot="0">
            <a:off x="2157661" y="6086945"/>
            <a:ext cx="1548275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Automatisation des contrats intelligents</a:t>
            </a:r>
          </a:p>
        </p:txBody>
      </p:sp>
      <p:sp>
        <p:nvSpPr>
          <p:cNvPr name="TextBox 12" id="12"/>
          <p:cNvSpPr txBox="true"/>
          <p:nvPr/>
        </p:nvSpPr>
        <p:spPr>
          <a:xfrm rot="0">
            <a:off x="2157661" y="7758537"/>
            <a:ext cx="12113715" cy="887095"/>
          </a:xfrm>
          <a:prstGeom prst="rect">
            <a:avLst/>
          </a:prstGeom>
        </p:spPr>
        <p:txBody>
          <a:bodyPr anchor="t" rtlCol="false" tIns="0" lIns="0" bIns="0" rIns="0">
            <a:spAutoFit/>
          </a:bodyPr>
          <a:lstStyle/>
          <a:p>
            <a:pPr algn="ctr">
              <a:lnSpc>
                <a:spcPts val="7279"/>
              </a:lnSpc>
            </a:pPr>
            <a:r>
              <a:rPr lang="en-US" sz="5199">
                <a:solidFill>
                  <a:srgbClr val="179151"/>
                </a:solidFill>
                <a:latin typeface="Canva Sans 2 Bold"/>
              </a:rPr>
              <a:t>Partage sécurisé des données</a:t>
            </a:r>
          </a:p>
        </p:txBody>
      </p:sp>
      <p:sp>
        <p:nvSpPr>
          <p:cNvPr name="TextBox 13" id="13"/>
          <p:cNvSpPr txBox="true"/>
          <p:nvPr/>
        </p:nvSpPr>
        <p:spPr>
          <a:xfrm rot="0">
            <a:off x="17292456" y="9163050"/>
            <a:ext cx="6959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467" t="0" r="-3595" b="0"/>
            </a:stretch>
          </a:blipFill>
        </p:spPr>
      </p:sp>
      <p:sp>
        <p:nvSpPr>
          <p:cNvPr name="TextBox 3" id="3"/>
          <p:cNvSpPr txBox="true"/>
          <p:nvPr/>
        </p:nvSpPr>
        <p:spPr>
          <a:xfrm rot="0">
            <a:off x="849108" y="3295772"/>
            <a:ext cx="17259300"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2 Bold"/>
              </a:rPr>
              <a:t>Le processus de cryptographie des données</a:t>
            </a:r>
          </a:p>
        </p:txBody>
      </p:sp>
      <p:sp>
        <p:nvSpPr>
          <p:cNvPr name="TextBox 4" id="4"/>
          <p:cNvSpPr txBox="true"/>
          <p:nvPr/>
        </p:nvSpPr>
        <p:spPr>
          <a:xfrm rot="0">
            <a:off x="17282455" y="9163050"/>
            <a:ext cx="715923"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Freeform 2" id="2"/>
          <p:cNvSpPr/>
          <p:nvPr/>
        </p:nvSpPr>
        <p:spPr>
          <a:xfrm flipH="false" flipV="false" rot="0">
            <a:off x="7260938" y="3034068"/>
            <a:ext cx="4178784" cy="4336474"/>
          </a:xfrm>
          <a:custGeom>
            <a:avLst/>
            <a:gdLst/>
            <a:ahLst/>
            <a:cxnLst/>
            <a:rect r="r" b="b" t="t" l="l"/>
            <a:pathLst>
              <a:path h="4336474" w="4178784">
                <a:moveTo>
                  <a:pt x="0" y="0"/>
                </a:moveTo>
                <a:lnTo>
                  <a:pt x="4178785" y="0"/>
                </a:lnTo>
                <a:lnTo>
                  <a:pt x="4178785" y="4336474"/>
                </a:lnTo>
                <a:lnTo>
                  <a:pt x="0" y="4336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044679" y="3122211"/>
            <a:ext cx="4000066" cy="1382801"/>
          </a:xfrm>
          <a:prstGeom prst="rect">
            <a:avLst/>
          </a:prstGeom>
        </p:spPr>
        <p:txBody>
          <a:bodyPr anchor="t" rtlCol="false" tIns="0" lIns="0" bIns="0" rIns="0">
            <a:spAutoFit/>
          </a:bodyPr>
          <a:lstStyle/>
          <a:p>
            <a:pPr algn="ctr" marL="859882" indent="-429941" lvl="1">
              <a:lnSpc>
                <a:spcPts val="5575"/>
              </a:lnSpc>
              <a:buFont typeface="Arial"/>
              <a:buChar char="•"/>
            </a:pPr>
            <a:r>
              <a:rPr lang="en-US" sz="3982">
                <a:solidFill>
                  <a:srgbClr val="FFFFFF"/>
                </a:solidFill>
                <a:latin typeface="Canva Sans 2 Bold"/>
              </a:rPr>
              <a:t>Chiffrement </a:t>
            </a:r>
          </a:p>
          <a:p>
            <a:pPr algn="ctr">
              <a:lnSpc>
                <a:spcPts val="5575"/>
              </a:lnSpc>
            </a:pPr>
            <a:r>
              <a:rPr lang="en-US" sz="3982">
                <a:solidFill>
                  <a:srgbClr val="FFFFFF"/>
                </a:solidFill>
                <a:latin typeface="Canva Sans 2 Bold"/>
              </a:rPr>
              <a:t>des données</a:t>
            </a:r>
          </a:p>
        </p:txBody>
      </p:sp>
      <p:sp>
        <p:nvSpPr>
          <p:cNvPr name="TextBox 4" id="4"/>
          <p:cNvSpPr txBox="true"/>
          <p:nvPr/>
        </p:nvSpPr>
        <p:spPr>
          <a:xfrm rot="0">
            <a:off x="2523259" y="6287574"/>
            <a:ext cx="3042905"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2. Signature </a:t>
            </a:r>
          </a:p>
          <a:p>
            <a:pPr algn="ctr">
              <a:lnSpc>
                <a:spcPts val="5575"/>
              </a:lnSpc>
            </a:pPr>
            <a:r>
              <a:rPr lang="en-US" sz="3982">
                <a:solidFill>
                  <a:srgbClr val="FFFFFF"/>
                </a:solidFill>
                <a:latin typeface="Canva Sans 2 Bold"/>
              </a:rPr>
              <a:t>numérique</a:t>
            </a:r>
          </a:p>
        </p:txBody>
      </p:sp>
      <p:sp>
        <p:nvSpPr>
          <p:cNvPr name="TextBox 5" id="5"/>
          <p:cNvSpPr txBox="true"/>
          <p:nvPr/>
        </p:nvSpPr>
        <p:spPr>
          <a:xfrm rot="0">
            <a:off x="12459019" y="3122211"/>
            <a:ext cx="3835464"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3. Stockage sur </a:t>
            </a:r>
          </a:p>
          <a:p>
            <a:pPr algn="ctr">
              <a:lnSpc>
                <a:spcPts val="5575"/>
              </a:lnSpc>
            </a:pPr>
            <a:r>
              <a:rPr lang="en-US" sz="3982">
                <a:solidFill>
                  <a:srgbClr val="FFFFFF"/>
                </a:solidFill>
                <a:latin typeface="Canva Sans 2 Bold"/>
              </a:rPr>
              <a:t>la blockchain</a:t>
            </a:r>
          </a:p>
        </p:txBody>
      </p:sp>
      <p:sp>
        <p:nvSpPr>
          <p:cNvPr name="TextBox 6" id="6"/>
          <p:cNvSpPr txBox="true"/>
          <p:nvPr/>
        </p:nvSpPr>
        <p:spPr>
          <a:xfrm rot="0">
            <a:off x="12459019" y="6287574"/>
            <a:ext cx="3137316"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4. Accés aux </a:t>
            </a:r>
          </a:p>
          <a:p>
            <a:pPr algn="ctr">
              <a:lnSpc>
                <a:spcPts val="5575"/>
              </a:lnSpc>
            </a:pPr>
            <a:r>
              <a:rPr lang="en-US" sz="3982">
                <a:solidFill>
                  <a:srgbClr val="FFFFFF"/>
                </a:solidFill>
                <a:latin typeface="Canva Sans 2 Bold"/>
              </a:rPr>
              <a:t>données</a:t>
            </a:r>
          </a:p>
        </p:txBody>
      </p:sp>
      <p:sp>
        <p:nvSpPr>
          <p:cNvPr name="TextBox 7" id="7"/>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Freeform 2" id="2"/>
          <p:cNvSpPr/>
          <p:nvPr/>
        </p:nvSpPr>
        <p:spPr>
          <a:xfrm flipH="false" flipV="false" rot="0">
            <a:off x="7260938" y="3034068"/>
            <a:ext cx="4178784" cy="4336474"/>
          </a:xfrm>
          <a:custGeom>
            <a:avLst/>
            <a:gdLst/>
            <a:ahLst/>
            <a:cxnLst/>
            <a:rect r="r" b="b" t="t" l="l"/>
            <a:pathLst>
              <a:path h="4336474" w="4178784">
                <a:moveTo>
                  <a:pt x="0" y="0"/>
                </a:moveTo>
                <a:lnTo>
                  <a:pt x="4178785" y="0"/>
                </a:lnTo>
                <a:lnTo>
                  <a:pt x="4178785" y="4336474"/>
                </a:lnTo>
                <a:lnTo>
                  <a:pt x="0" y="4336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044679" y="3122211"/>
            <a:ext cx="4000066" cy="1382801"/>
          </a:xfrm>
          <a:prstGeom prst="rect">
            <a:avLst/>
          </a:prstGeom>
        </p:spPr>
        <p:txBody>
          <a:bodyPr anchor="t" rtlCol="false" tIns="0" lIns="0" bIns="0" rIns="0">
            <a:spAutoFit/>
          </a:bodyPr>
          <a:lstStyle/>
          <a:p>
            <a:pPr algn="ctr" marL="859882" indent="-429941" lvl="1">
              <a:lnSpc>
                <a:spcPts val="5575"/>
              </a:lnSpc>
              <a:buFont typeface="Arial"/>
              <a:buChar char="•"/>
            </a:pPr>
            <a:r>
              <a:rPr lang="en-US" sz="3982">
                <a:solidFill>
                  <a:srgbClr val="FFFFFF"/>
                </a:solidFill>
                <a:latin typeface="Canva Sans 2 Bold"/>
              </a:rPr>
              <a:t>Chiffrement </a:t>
            </a:r>
          </a:p>
          <a:p>
            <a:pPr algn="ctr">
              <a:lnSpc>
                <a:spcPts val="5575"/>
              </a:lnSpc>
            </a:pPr>
            <a:r>
              <a:rPr lang="en-US" sz="3982">
                <a:solidFill>
                  <a:srgbClr val="FFFFFF"/>
                </a:solidFill>
                <a:latin typeface="Canva Sans 2 Bold"/>
              </a:rPr>
              <a:t>des données</a:t>
            </a:r>
          </a:p>
        </p:txBody>
      </p:sp>
      <p:sp>
        <p:nvSpPr>
          <p:cNvPr name="TextBox 4" id="4"/>
          <p:cNvSpPr txBox="true"/>
          <p:nvPr/>
        </p:nvSpPr>
        <p:spPr>
          <a:xfrm rot="0">
            <a:off x="2523259" y="6287574"/>
            <a:ext cx="3042905"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2. Signature </a:t>
            </a:r>
          </a:p>
          <a:p>
            <a:pPr algn="ctr">
              <a:lnSpc>
                <a:spcPts val="5575"/>
              </a:lnSpc>
            </a:pPr>
            <a:r>
              <a:rPr lang="en-US" sz="3982">
                <a:solidFill>
                  <a:srgbClr val="FFFFFF"/>
                </a:solidFill>
                <a:latin typeface="Canva Sans 2 Bold"/>
              </a:rPr>
              <a:t>numérique</a:t>
            </a:r>
          </a:p>
        </p:txBody>
      </p:sp>
      <p:sp>
        <p:nvSpPr>
          <p:cNvPr name="TextBox 5" id="5"/>
          <p:cNvSpPr txBox="true"/>
          <p:nvPr/>
        </p:nvSpPr>
        <p:spPr>
          <a:xfrm rot="0">
            <a:off x="12459019" y="3122211"/>
            <a:ext cx="3835464"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3. Stockage sur </a:t>
            </a:r>
          </a:p>
          <a:p>
            <a:pPr algn="ctr">
              <a:lnSpc>
                <a:spcPts val="5575"/>
              </a:lnSpc>
            </a:pPr>
            <a:r>
              <a:rPr lang="en-US" sz="3982">
                <a:solidFill>
                  <a:srgbClr val="FFFFFF"/>
                </a:solidFill>
                <a:latin typeface="Canva Sans 2 Bold"/>
              </a:rPr>
              <a:t>la blockchain</a:t>
            </a:r>
          </a:p>
        </p:txBody>
      </p:sp>
      <p:sp>
        <p:nvSpPr>
          <p:cNvPr name="TextBox 6" id="6"/>
          <p:cNvSpPr txBox="true"/>
          <p:nvPr/>
        </p:nvSpPr>
        <p:spPr>
          <a:xfrm rot="0">
            <a:off x="12459019" y="6287574"/>
            <a:ext cx="3137316" cy="1382801"/>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4. Accés aux </a:t>
            </a:r>
          </a:p>
          <a:p>
            <a:pPr algn="ctr">
              <a:lnSpc>
                <a:spcPts val="5575"/>
              </a:lnSpc>
            </a:pPr>
            <a:r>
              <a:rPr lang="en-US" sz="3982">
                <a:solidFill>
                  <a:srgbClr val="FFFFFF"/>
                </a:solidFill>
                <a:latin typeface="Canva Sans 2 Bold"/>
              </a:rPr>
              <a:t>données</a:t>
            </a:r>
          </a:p>
        </p:txBody>
      </p:sp>
      <p:sp>
        <p:nvSpPr>
          <p:cNvPr name="TextBox 7" id="7"/>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TextBox 2" id="2"/>
          <p:cNvSpPr txBox="true"/>
          <p:nvPr/>
        </p:nvSpPr>
        <p:spPr>
          <a:xfrm rot="0">
            <a:off x="8595056" y="2380483"/>
            <a:ext cx="5097954" cy="678919"/>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Contrats Intelligents</a:t>
            </a:r>
          </a:p>
        </p:txBody>
      </p:sp>
      <p:sp>
        <p:nvSpPr>
          <p:cNvPr name="TextBox 3" id="3"/>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
        <p:nvSpPr>
          <p:cNvPr name="Freeform 4" id="4"/>
          <p:cNvSpPr/>
          <p:nvPr/>
        </p:nvSpPr>
        <p:spPr>
          <a:xfrm flipH="false" flipV="false" rot="0">
            <a:off x="782091" y="4179561"/>
            <a:ext cx="6488177" cy="2241370"/>
          </a:xfrm>
          <a:custGeom>
            <a:avLst/>
            <a:gdLst/>
            <a:ahLst/>
            <a:cxnLst/>
            <a:rect r="r" b="b" t="t" l="l"/>
            <a:pathLst>
              <a:path h="2241370" w="6488177">
                <a:moveTo>
                  <a:pt x="0" y="0"/>
                </a:moveTo>
                <a:lnTo>
                  <a:pt x="6488177" y="0"/>
                </a:lnTo>
                <a:lnTo>
                  <a:pt x="6488177" y="2241370"/>
                </a:lnTo>
                <a:lnTo>
                  <a:pt x="0" y="2241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TextBox 2" id="2"/>
          <p:cNvSpPr txBox="true"/>
          <p:nvPr/>
        </p:nvSpPr>
        <p:spPr>
          <a:xfrm rot="0">
            <a:off x="8595056" y="4211927"/>
            <a:ext cx="6141913" cy="678919"/>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Sécurité et Immutabilité </a:t>
            </a:r>
          </a:p>
        </p:txBody>
      </p:sp>
      <p:sp>
        <p:nvSpPr>
          <p:cNvPr name="TextBox 3" id="3"/>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
        <p:nvSpPr>
          <p:cNvPr name="Freeform 4" id="4"/>
          <p:cNvSpPr/>
          <p:nvPr/>
        </p:nvSpPr>
        <p:spPr>
          <a:xfrm flipH="false" flipV="false" rot="0">
            <a:off x="782091" y="4179561"/>
            <a:ext cx="6488177" cy="2241370"/>
          </a:xfrm>
          <a:custGeom>
            <a:avLst/>
            <a:gdLst/>
            <a:ahLst/>
            <a:cxnLst/>
            <a:rect r="r" b="b" t="t" l="l"/>
            <a:pathLst>
              <a:path h="2241370" w="6488177">
                <a:moveTo>
                  <a:pt x="0" y="0"/>
                </a:moveTo>
                <a:lnTo>
                  <a:pt x="6488177" y="0"/>
                </a:lnTo>
                <a:lnTo>
                  <a:pt x="6488177" y="2241370"/>
                </a:lnTo>
                <a:lnTo>
                  <a:pt x="0" y="2241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TextBox 2" id="2"/>
          <p:cNvSpPr txBox="true"/>
          <p:nvPr/>
        </p:nvSpPr>
        <p:spPr>
          <a:xfrm rot="0">
            <a:off x="8681457" y="6043371"/>
            <a:ext cx="4126409" cy="678919"/>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Décentralisation</a:t>
            </a:r>
          </a:p>
        </p:txBody>
      </p:sp>
      <p:sp>
        <p:nvSpPr>
          <p:cNvPr name="TextBox 3" id="3"/>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
        <p:nvSpPr>
          <p:cNvPr name="Freeform 4" id="4"/>
          <p:cNvSpPr/>
          <p:nvPr/>
        </p:nvSpPr>
        <p:spPr>
          <a:xfrm flipH="false" flipV="false" rot="0">
            <a:off x="782091" y="4179561"/>
            <a:ext cx="6488177" cy="2241370"/>
          </a:xfrm>
          <a:custGeom>
            <a:avLst/>
            <a:gdLst/>
            <a:ahLst/>
            <a:cxnLst/>
            <a:rect r="r" b="b" t="t" l="l"/>
            <a:pathLst>
              <a:path h="2241370" w="6488177">
                <a:moveTo>
                  <a:pt x="0" y="0"/>
                </a:moveTo>
                <a:lnTo>
                  <a:pt x="6488177" y="0"/>
                </a:lnTo>
                <a:lnTo>
                  <a:pt x="6488177" y="2241370"/>
                </a:lnTo>
                <a:lnTo>
                  <a:pt x="0" y="2241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sp>
        <p:nvSpPr>
          <p:cNvPr name="TextBox 2" id="2"/>
          <p:cNvSpPr txBox="true"/>
          <p:nvPr/>
        </p:nvSpPr>
        <p:spPr>
          <a:xfrm rot="0">
            <a:off x="8758732" y="7875499"/>
            <a:ext cx="4049133" cy="678919"/>
          </a:xfrm>
          <a:prstGeom prst="rect">
            <a:avLst/>
          </a:prstGeom>
        </p:spPr>
        <p:txBody>
          <a:bodyPr anchor="t" rtlCol="false" tIns="0" lIns="0" bIns="0" rIns="0">
            <a:spAutoFit/>
          </a:bodyPr>
          <a:lstStyle/>
          <a:p>
            <a:pPr algn="ctr">
              <a:lnSpc>
                <a:spcPts val="5575"/>
              </a:lnSpc>
            </a:pPr>
            <a:r>
              <a:rPr lang="en-US" sz="3982">
                <a:solidFill>
                  <a:srgbClr val="FFFFFF"/>
                </a:solidFill>
                <a:latin typeface="Canva Sans 2 Bold"/>
              </a:rPr>
              <a:t>Interopérabilité </a:t>
            </a:r>
          </a:p>
        </p:txBody>
      </p:sp>
      <p:sp>
        <p:nvSpPr>
          <p:cNvPr name="TextBox 3" id="3"/>
          <p:cNvSpPr txBox="true"/>
          <p:nvPr/>
        </p:nvSpPr>
        <p:spPr>
          <a:xfrm rot="0">
            <a:off x="17271382" y="9163050"/>
            <a:ext cx="738068"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1 Bold"/>
              </a:rPr>
              <a:t>13</a:t>
            </a:r>
          </a:p>
        </p:txBody>
      </p:sp>
      <p:sp>
        <p:nvSpPr>
          <p:cNvPr name="Freeform 4" id="4"/>
          <p:cNvSpPr/>
          <p:nvPr/>
        </p:nvSpPr>
        <p:spPr>
          <a:xfrm flipH="false" flipV="false" rot="0">
            <a:off x="782091" y="4179561"/>
            <a:ext cx="6488177" cy="2241370"/>
          </a:xfrm>
          <a:custGeom>
            <a:avLst/>
            <a:gdLst/>
            <a:ahLst/>
            <a:cxnLst/>
            <a:rect r="r" b="b" t="t" l="l"/>
            <a:pathLst>
              <a:path h="2241370" w="6488177">
                <a:moveTo>
                  <a:pt x="0" y="0"/>
                </a:moveTo>
                <a:lnTo>
                  <a:pt x="6488177" y="0"/>
                </a:lnTo>
                <a:lnTo>
                  <a:pt x="6488177" y="2241370"/>
                </a:lnTo>
                <a:lnTo>
                  <a:pt x="0" y="2241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758" r="0" b="0"/>
            </a:stretch>
          </a:blipFill>
        </p:spPr>
      </p:sp>
      <p:sp>
        <p:nvSpPr>
          <p:cNvPr name="TextBox 3" id="3"/>
          <p:cNvSpPr txBox="true"/>
          <p:nvPr/>
        </p:nvSpPr>
        <p:spPr>
          <a:xfrm rot="0">
            <a:off x="7395686" y="7439543"/>
            <a:ext cx="3496628" cy="1566544"/>
          </a:xfrm>
          <a:prstGeom prst="rect">
            <a:avLst/>
          </a:prstGeom>
        </p:spPr>
        <p:txBody>
          <a:bodyPr anchor="t" rtlCol="false" tIns="0" lIns="0" bIns="0" rIns="0">
            <a:spAutoFit/>
          </a:bodyPr>
          <a:lstStyle/>
          <a:p>
            <a:pPr algn="ctr">
              <a:lnSpc>
                <a:spcPts val="12880"/>
              </a:lnSpc>
            </a:pPr>
            <a:r>
              <a:rPr lang="en-US" sz="9200">
                <a:solidFill>
                  <a:srgbClr val="377D3F"/>
                </a:solidFill>
                <a:latin typeface="Canva Sans 2 Bold"/>
              </a:rPr>
              <a:t>Remix</a:t>
            </a:r>
          </a:p>
        </p:txBody>
      </p:sp>
      <p:sp>
        <p:nvSpPr>
          <p:cNvPr name="TextBox 4" id="4"/>
          <p:cNvSpPr txBox="true"/>
          <p:nvPr/>
        </p:nvSpPr>
        <p:spPr>
          <a:xfrm rot="0">
            <a:off x="17267810" y="9163050"/>
            <a:ext cx="745212"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366965" y="1983784"/>
            <a:ext cx="7536217" cy="6319432"/>
          </a:xfrm>
          <a:custGeom>
            <a:avLst/>
            <a:gdLst/>
            <a:ahLst/>
            <a:cxnLst/>
            <a:rect r="r" b="b" t="t" l="l"/>
            <a:pathLst>
              <a:path h="6319432" w="7536217">
                <a:moveTo>
                  <a:pt x="0" y="0"/>
                </a:moveTo>
                <a:lnTo>
                  <a:pt x="7536217" y="0"/>
                </a:lnTo>
                <a:lnTo>
                  <a:pt x="7536217" y="6319432"/>
                </a:lnTo>
                <a:lnTo>
                  <a:pt x="0" y="6319432"/>
                </a:lnTo>
                <a:lnTo>
                  <a:pt x="0" y="0"/>
                </a:lnTo>
                <a:close/>
              </a:path>
            </a:pathLst>
          </a:custGeom>
          <a:blipFill>
            <a:blip r:embed="rId3">
              <a:alphaModFix amt="98000"/>
            </a:blip>
            <a:stretch>
              <a:fillRect l="0" t="0" r="0" b="0"/>
            </a:stretch>
          </a:blipFill>
        </p:spPr>
      </p:sp>
      <p:sp>
        <p:nvSpPr>
          <p:cNvPr name="TextBox 3" id="3"/>
          <p:cNvSpPr txBox="true"/>
          <p:nvPr/>
        </p:nvSpPr>
        <p:spPr>
          <a:xfrm rot="0">
            <a:off x="8070060" y="1888534"/>
            <a:ext cx="12940880" cy="3647441"/>
          </a:xfrm>
          <a:prstGeom prst="rect">
            <a:avLst/>
          </a:prstGeom>
        </p:spPr>
        <p:txBody>
          <a:bodyPr anchor="t" rtlCol="false" tIns="0" lIns="0" bIns="0" rIns="0">
            <a:spAutoFit/>
          </a:bodyPr>
          <a:lstStyle/>
          <a:p>
            <a:pPr algn="ctr">
              <a:lnSpc>
                <a:spcPts val="6019"/>
              </a:lnSpc>
              <a:spcBef>
                <a:spcPct val="0"/>
              </a:spcBef>
            </a:pPr>
          </a:p>
          <a:p>
            <a:pPr>
              <a:lnSpc>
                <a:spcPts val="7699"/>
              </a:lnSpc>
              <a:spcBef>
                <a:spcPct val="0"/>
              </a:spcBef>
            </a:pPr>
            <a:r>
              <a:rPr lang="en-US" sz="5499" spc="934">
                <a:solidFill>
                  <a:srgbClr val="377D3F"/>
                </a:solidFill>
                <a:latin typeface="Now Bold"/>
              </a:rPr>
              <a:t>PROCESSUS DE DÉVELOPPEMENT </a:t>
            </a:r>
          </a:p>
          <a:p>
            <a:pPr>
              <a:lnSpc>
                <a:spcPts val="7699"/>
              </a:lnSpc>
              <a:spcBef>
                <a:spcPct val="0"/>
              </a:spcBef>
            </a:pPr>
            <a:r>
              <a:rPr lang="en-US" sz="5499" spc="934">
                <a:solidFill>
                  <a:srgbClr val="377D3F"/>
                </a:solidFill>
                <a:latin typeface="Now Bold"/>
              </a:rPr>
              <a:t>DU PROJET</a:t>
            </a:r>
          </a:p>
        </p:txBody>
      </p:sp>
      <p:sp>
        <p:nvSpPr>
          <p:cNvPr name="TextBox 4" id="4"/>
          <p:cNvSpPr txBox="true"/>
          <p:nvPr/>
        </p:nvSpPr>
        <p:spPr>
          <a:xfrm rot="0">
            <a:off x="8070060" y="5771950"/>
            <a:ext cx="9782999" cy="1348739"/>
          </a:xfrm>
          <a:prstGeom prst="rect">
            <a:avLst/>
          </a:prstGeom>
        </p:spPr>
        <p:txBody>
          <a:bodyPr anchor="t" rtlCol="false" tIns="0" lIns="0" bIns="0" rIns="0">
            <a:spAutoFit/>
          </a:bodyPr>
          <a:lstStyle/>
          <a:p>
            <a:pPr>
              <a:lnSpc>
                <a:spcPts val="5460"/>
              </a:lnSpc>
            </a:pPr>
            <a:r>
              <a:rPr lang="en-US" sz="3900">
                <a:solidFill>
                  <a:srgbClr val="377D3F"/>
                </a:solidFill>
                <a:latin typeface="Canva Sans 2 Bold"/>
              </a:rPr>
              <a:t>Spécification des besoins, conception </a:t>
            </a:r>
          </a:p>
          <a:p>
            <a:pPr>
              <a:lnSpc>
                <a:spcPts val="5460"/>
              </a:lnSpc>
            </a:pPr>
            <a:r>
              <a:rPr lang="en-US" sz="3900">
                <a:solidFill>
                  <a:srgbClr val="377D3F"/>
                </a:solidFill>
                <a:latin typeface="Canva Sans 2 Bold"/>
              </a:rPr>
              <a:t>et développement de l'application</a:t>
            </a:r>
          </a:p>
        </p:txBody>
      </p:sp>
      <p:sp>
        <p:nvSpPr>
          <p:cNvPr name="TextBox 5" id="5"/>
          <p:cNvSpPr txBox="true"/>
          <p:nvPr/>
        </p:nvSpPr>
        <p:spPr>
          <a:xfrm rot="0">
            <a:off x="17252332" y="9163050"/>
            <a:ext cx="776168"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TextBox 2" id="2"/>
          <p:cNvSpPr txBox="true"/>
          <p:nvPr/>
        </p:nvSpPr>
        <p:spPr>
          <a:xfrm rot="0">
            <a:off x="2113820" y="545828"/>
            <a:ext cx="10501975"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Besoin fonctionnels:</a:t>
            </a:r>
          </a:p>
        </p:txBody>
      </p:sp>
      <p:sp>
        <p:nvSpPr>
          <p:cNvPr name="Freeform 3" id="3"/>
          <p:cNvSpPr/>
          <p:nvPr/>
        </p:nvSpPr>
        <p:spPr>
          <a:xfrm flipH="false" flipV="false" rot="0">
            <a:off x="2113820" y="2107611"/>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13820" y="3399832"/>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13820" y="6095466"/>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13820" y="473399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21958" y="217901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Gestion des cultures </a:t>
            </a:r>
          </a:p>
        </p:txBody>
      </p:sp>
      <p:sp>
        <p:nvSpPr>
          <p:cNvPr name="TextBox 8" id="8"/>
          <p:cNvSpPr txBox="true"/>
          <p:nvPr/>
        </p:nvSpPr>
        <p:spPr>
          <a:xfrm rot="0">
            <a:off x="1672946" y="349171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Gestion des stocks          </a:t>
            </a:r>
          </a:p>
        </p:txBody>
      </p:sp>
      <p:sp>
        <p:nvSpPr>
          <p:cNvPr name="TextBox 9" id="9"/>
          <p:cNvSpPr txBox="true"/>
          <p:nvPr/>
        </p:nvSpPr>
        <p:spPr>
          <a:xfrm rot="0">
            <a:off x="4216518" y="4809602"/>
            <a:ext cx="12910167" cy="737591"/>
          </a:xfrm>
          <a:prstGeom prst="rect">
            <a:avLst/>
          </a:prstGeom>
        </p:spPr>
        <p:txBody>
          <a:bodyPr anchor="t" rtlCol="false" tIns="0" lIns="0" bIns="0" rIns="0">
            <a:spAutoFit/>
          </a:bodyPr>
          <a:lstStyle/>
          <a:p>
            <a:pPr algn="just">
              <a:lnSpc>
                <a:spcPts val="6070"/>
              </a:lnSpc>
            </a:pPr>
            <a:r>
              <a:rPr lang="en-US" sz="4335">
                <a:solidFill>
                  <a:srgbClr val="179151"/>
                </a:solidFill>
                <a:latin typeface="Canva Sans 2 Bold"/>
              </a:rPr>
              <a:t>Gestion des commandes                                </a:t>
            </a:r>
          </a:p>
        </p:txBody>
      </p:sp>
      <p:sp>
        <p:nvSpPr>
          <p:cNvPr name="TextBox 10" id="10"/>
          <p:cNvSpPr txBox="true"/>
          <p:nvPr/>
        </p:nvSpPr>
        <p:spPr>
          <a:xfrm rot="0">
            <a:off x="2361972" y="618448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Traçabilité des produits            </a:t>
            </a:r>
          </a:p>
        </p:txBody>
      </p:sp>
      <p:sp>
        <p:nvSpPr>
          <p:cNvPr name="Freeform 11" id="11"/>
          <p:cNvSpPr/>
          <p:nvPr/>
        </p:nvSpPr>
        <p:spPr>
          <a:xfrm flipH="false" flipV="false" rot="0">
            <a:off x="2113820" y="738768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919750" y="750814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Authentification et sécurité    </a:t>
            </a:r>
          </a:p>
        </p:txBody>
      </p:sp>
      <p:sp>
        <p:nvSpPr>
          <p:cNvPr name="Freeform 13" id="13"/>
          <p:cNvSpPr/>
          <p:nvPr/>
        </p:nvSpPr>
        <p:spPr>
          <a:xfrm flipH="false" flipV="false" rot="0">
            <a:off x="2113820" y="8681318"/>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216388" y="8790839"/>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Interface utilisateur conviviale</a:t>
            </a:r>
          </a:p>
        </p:txBody>
      </p:sp>
      <p:sp>
        <p:nvSpPr>
          <p:cNvPr name="TextBox 15" id="15"/>
          <p:cNvSpPr txBox="true"/>
          <p:nvPr/>
        </p:nvSpPr>
        <p:spPr>
          <a:xfrm rot="0">
            <a:off x="17299242" y="9163050"/>
            <a:ext cx="682347"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TextBox 2" id="2"/>
          <p:cNvSpPr txBox="true"/>
          <p:nvPr/>
        </p:nvSpPr>
        <p:spPr>
          <a:xfrm rot="0">
            <a:off x="2113820" y="545828"/>
            <a:ext cx="10501975"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Besoin fonctionnels:</a:t>
            </a:r>
          </a:p>
        </p:txBody>
      </p:sp>
      <p:sp>
        <p:nvSpPr>
          <p:cNvPr name="Freeform 3" id="3"/>
          <p:cNvSpPr/>
          <p:nvPr/>
        </p:nvSpPr>
        <p:spPr>
          <a:xfrm flipH="false" flipV="false" rot="0">
            <a:off x="2113820" y="2107611"/>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13820" y="3399832"/>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13820" y="6095466"/>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13820" y="473399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932845" y="218853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Gestion des cultures </a:t>
            </a:r>
          </a:p>
        </p:txBody>
      </p:sp>
      <p:sp>
        <p:nvSpPr>
          <p:cNvPr name="TextBox 8" id="8"/>
          <p:cNvSpPr txBox="true"/>
          <p:nvPr/>
        </p:nvSpPr>
        <p:spPr>
          <a:xfrm rot="0">
            <a:off x="1674290" y="348075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Gestion des stocks          </a:t>
            </a:r>
          </a:p>
        </p:txBody>
      </p:sp>
      <p:sp>
        <p:nvSpPr>
          <p:cNvPr name="TextBox 9" id="9"/>
          <p:cNvSpPr txBox="true"/>
          <p:nvPr/>
        </p:nvSpPr>
        <p:spPr>
          <a:xfrm rot="0">
            <a:off x="1058283" y="4774409"/>
            <a:ext cx="12910167"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Gestion des commandes                                </a:t>
            </a:r>
          </a:p>
        </p:txBody>
      </p:sp>
      <p:sp>
        <p:nvSpPr>
          <p:cNvPr name="TextBox 10" id="10"/>
          <p:cNvSpPr txBox="true"/>
          <p:nvPr/>
        </p:nvSpPr>
        <p:spPr>
          <a:xfrm rot="0">
            <a:off x="2371999" y="616686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Traçabilité des produits            </a:t>
            </a:r>
          </a:p>
        </p:txBody>
      </p:sp>
      <p:sp>
        <p:nvSpPr>
          <p:cNvPr name="Freeform 11" id="11"/>
          <p:cNvSpPr/>
          <p:nvPr/>
        </p:nvSpPr>
        <p:spPr>
          <a:xfrm flipH="false" flipV="false" rot="0">
            <a:off x="2113820" y="738768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2946965" y="7459089"/>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Authentification et sécurité    </a:t>
            </a:r>
          </a:p>
        </p:txBody>
      </p:sp>
      <p:sp>
        <p:nvSpPr>
          <p:cNvPr name="Freeform 13" id="13"/>
          <p:cNvSpPr/>
          <p:nvPr/>
        </p:nvSpPr>
        <p:spPr>
          <a:xfrm flipH="false" flipV="false" rot="0">
            <a:off x="2113820" y="8681318"/>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216388" y="877127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Interface utilisateur conviviale</a:t>
            </a:r>
          </a:p>
        </p:txBody>
      </p:sp>
      <p:sp>
        <p:nvSpPr>
          <p:cNvPr name="TextBox 15" id="15"/>
          <p:cNvSpPr txBox="true"/>
          <p:nvPr/>
        </p:nvSpPr>
        <p:spPr>
          <a:xfrm rot="0">
            <a:off x="17299242" y="9163050"/>
            <a:ext cx="682347"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17</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TextBox 2" id="2"/>
          <p:cNvSpPr txBox="true"/>
          <p:nvPr/>
        </p:nvSpPr>
        <p:spPr>
          <a:xfrm rot="0">
            <a:off x="2113820" y="545828"/>
            <a:ext cx="13234431"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Besoin non fonctionnels:</a:t>
            </a:r>
          </a:p>
        </p:txBody>
      </p:sp>
      <p:sp>
        <p:nvSpPr>
          <p:cNvPr name="Freeform 3" id="3"/>
          <p:cNvSpPr/>
          <p:nvPr/>
        </p:nvSpPr>
        <p:spPr>
          <a:xfrm flipH="false" flipV="false" rot="0">
            <a:off x="2113820" y="2107611"/>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13820" y="3399832"/>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13820" y="6095466"/>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13820" y="473399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13820" y="217901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Sécurité des données </a:t>
            </a:r>
          </a:p>
        </p:txBody>
      </p:sp>
      <p:sp>
        <p:nvSpPr>
          <p:cNvPr name="TextBox 8" id="8"/>
          <p:cNvSpPr txBox="true"/>
          <p:nvPr/>
        </p:nvSpPr>
        <p:spPr>
          <a:xfrm rot="0">
            <a:off x="1028700" y="347123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Performance                       </a:t>
            </a:r>
          </a:p>
        </p:txBody>
      </p:sp>
      <p:sp>
        <p:nvSpPr>
          <p:cNvPr name="TextBox 9" id="9"/>
          <p:cNvSpPr txBox="true"/>
          <p:nvPr/>
        </p:nvSpPr>
        <p:spPr>
          <a:xfrm rot="0">
            <a:off x="-456201" y="4720817"/>
            <a:ext cx="12910167"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Extensibilité                                                          </a:t>
            </a:r>
          </a:p>
        </p:txBody>
      </p:sp>
      <p:sp>
        <p:nvSpPr>
          <p:cNvPr name="TextBox 10" id="10"/>
          <p:cNvSpPr txBox="true"/>
          <p:nvPr/>
        </p:nvSpPr>
        <p:spPr>
          <a:xfrm rot="0">
            <a:off x="327936" y="614638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Fiabilité                                             </a:t>
            </a:r>
          </a:p>
        </p:txBody>
      </p:sp>
      <p:sp>
        <p:nvSpPr>
          <p:cNvPr name="Freeform 11" id="11"/>
          <p:cNvSpPr/>
          <p:nvPr/>
        </p:nvSpPr>
        <p:spPr>
          <a:xfrm flipH="false" flipV="false" rot="0">
            <a:off x="2113820" y="738768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083038" y="7459089"/>
            <a:ext cx="11353296"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Intégration avec des systèmes tiers  </a:t>
            </a:r>
          </a:p>
        </p:txBody>
      </p:sp>
      <p:sp>
        <p:nvSpPr>
          <p:cNvPr name="Freeform 13" id="13"/>
          <p:cNvSpPr/>
          <p:nvPr/>
        </p:nvSpPr>
        <p:spPr>
          <a:xfrm flipH="false" flipV="false" rot="0">
            <a:off x="2113820" y="8681318"/>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264013" y="8771273"/>
            <a:ext cx="8165432"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Facilité de maintenance</a:t>
            </a:r>
          </a:p>
        </p:txBody>
      </p:sp>
      <p:sp>
        <p:nvSpPr>
          <p:cNvPr name="TextBox 15" id="15"/>
          <p:cNvSpPr txBox="true"/>
          <p:nvPr/>
        </p:nvSpPr>
        <p:spPr>
          <a:xfrm rot="0">
            <a:off x="17264238" y="9163050"/>
            <a:ext cx="752356"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TextBox 2" id="2"/>
          <p:cNvSpPr txBox="true"/>
          <p:nvPr/>
        </p:nvSpPr>
        <p:spPr>
          <a:xfrm rot="0">
            <a:off x="2113820" y="545828"/>
            <a:ext cx="13234431"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Besoin non fonctionnels:</a:t>
            </a:r>
          </a:p>
        </p:txBody>
      </p:sp>
      <p:sp>
        <p:nvSpPr>
          <p:cNvPr name="Freeform 3" id="3"/>
          <p:cNvSpPr/>
          <p:nvPr/>
        </p:nvSpPr>
        <p:spPr>
          <a:xfrm flipH="false" flipV="false" rot="0">
            <a:off x="2113820" y="2107611"/>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13820" y="3399832"/>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13820" y="6095466"/>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13820" y="473399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13820" y="217901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Sécurité des données </a:t>
            </a:r>
          </a:p>
        </p:txBody>
      </p:sp>
      <p:sp>
        <p:nvSpPr>
          <p:cNvPr name="TextBox 8" id="8"/>
          <p:cNvSpPr txBox="true"/>
          <p:nvPr/>
        </p:nvSpPr>
        <p:spPr>
          <a:xfrm rot="0">
            <a:off x="1028700" y="3471233"/>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Performance                       </a:t>
            </a:r>
          </a:p>
        </p:txBody>
      </p:sp>
      <p:sp>
        <p:nvSpPr>
          <p:cNvPr name="TextBox 9" id="9"/>
          <p:cNvSpPr txBox="true"/>
          <p:nvPr/>
        </p:nvSpPr>
        <p:spPr>
          <a:xfrm rot="0">
            <a:off x="-456201" y="4720817"/>
            <a:ext cx="12910167"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Extensibilité                                                          </a:t>
            </a:r>
          </a:p>
        </p:txBody>
      </p:sp>
      <p:sp>
        <p:nvSpPr>
          <p:cNvPr name="TextBox 10" id="10"/>
          <p:cNvSpPr txBox="true"/>
          <p:nvPr/>
        </p:nvSpPr>
        <p:spPr>
          <a:xfrm rot="0">
            <a:off x="327936" y="6146388"/>
            <a:ext cx="10100921"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Fiabilité                                             </a:t>
            </a:r>
          </a:p>
        </p:txBody>
      </p:sp>
      <p:sp>
        <p:nvSpPr>
          <p:cNvPr name="Freeform 11" id="11"/>
          <p:cNvSpPr/>
          <p:nvPr/>
        </p:nvSpPr>
        <p:spPr>
          <a:xfrm flipH="false" flipV="false" rot="0">
            <a:off x="2113820" y="7387687"/>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083038" y="7459089"/>
            <a:ext cx="11353296"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Intégration avec des systèmes tiers  </a:t>
            </a:r>
          </a:p>
        </p:txBody>
      </p:sp>
      <p:sp>
        <p:nvSpPr>
          <p:cNvPr name="Freeform 13" id="13"/>
          <p:cNvSpPr/>
          <p:nvPr/>
        </p:nvSpPr>
        <p:spPr>
          <a:xfrm flipH="false" flipV="false" rot="0">
            <a:off x="2113820" y="8681318"/>
            <a:ext cx="1150193" cy="974527"/>
          </a:xfrm>
          <a:custGeom>
            <a:avLst/>
            <a:gdLst/>
            <a:ahLst/>
            <a:cxnLst/>
            <a:rect r="r" b="b" t="t" l="l"/>
            <a:pathLst>
              <a:path h="974527" w="1150193">
                <a:moveTo>
                  <a:pt x="0" y="0"/>
                </a:moveTo>
                <a:lnTo>
                  <a:pt x="1150193" y="0"/>
                </a:lnTo>
                <a:lnTo>
                  <a:pt x="1150193" y="974527"/>
                </a:lnTo>
                <a:lnTo>
                  <a:pt x="0" y="974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3264013" y="8771273"/>
            <a:ext cx="8165432" cy="745998"/>
          </a:xfrm>
          <a:prstGeom prst="rect">
            <a:avLst/>
          </a:prstGeom>
        </p:spPr>
        <p:txBody>
          <a:bodyPr anchor="t" rtlCol="false" tIns="0" lIns="0" bIns="0" rIns="0">
            <a:spAutoFit/>
          </a:bodyPr>
          <a:lstStyle/>
          <a:p>
            <a:pPr algn="ctr">
              <a:lnSpc>
                <a:spcPts val="6070"/>
              </a:lnSpc>
            </a:pPr>
            <a:r>
              <a:rPr lang="en-US" sz="4335">
                <a:solidFill>
                  <a:srgbClr val="179151"/>
                </a:solidFill>
                <a:latin typeface="Canva Sans 2 Bold"/>
              </a:rPr>
              <a:t>  Facilité de maintenance</a:t>
            </a:r>
          </a:p>
        </p:txBody>
      </p:sp>
      <p:sp>
        <p:nvSpPr>
          <p:cNvPr name="TextBox 15" id="15"/>
          <p:cNvSpPr txBox="true"/>
          <p:nvPr/>
        </p:nvSpPr>
        <p:spPr>
          <a:xfrm rot="0">
            <a:off x="17264238" y="9163050"/>
            <a:ext cx="752356"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18</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1E4EF"/>
        </a:solidFill>
      </p:bgPr>
    </p:bg>
    <p:spTree>
      <p:nvGrpSpPr>
        <p:cNvPr id="1" name=""/>
        <p:cNvGrpSpPr/>
        <p:nvPr/>
      </p:nvGrpSpPr>
      <p:grpSpPr>
        <a:xfrm>
          <a:off x="0" y="0"/>
          <a:ext cx="0" cy="0"/>
          <a:chOff x="0" y="0"/>
          <a:chExt cx="0" cy="0"/>
        </a:xfrm>
      </p:grpSpPr>
      <p:sp>
        <p:nvSpPr>
          <p:cNvPr name="Freeform 2" id="2"/>
          <p:cNvSpPr/>
          <p:nvPr/>
        </p:nvSpPr>
        <p:spPr>
          <a:xfrm flipH="false" flipV="false" rot="0">
            <a:off x="-58978" y="2121332"/>
            <a:ext cx="9260128" cy="8247648"/>
          </a:xfrm>
          <a:custGeom>
            <a:avLst/>
            <a:gdLst/>
            <a:ahLst/>
            <a:cxnLst/>
            <a:rect r="r" b="b" t="t" l="l"/>
            <a:pathLst>
              <a:path h="8247648" w="9260128">
                <a:moveTo>
                  <a:pt x="0" y="0"/>
                </a:moveTo>
                <a:lnTo>
                  <a:pt x="9260128" y="0"/>
                </a:lnTo>
                <a:lnTo>
                  <a:pt x="9260128" y="8247647"/>
                </a:lnTo>
                <a:lnTo>
                  <a:pt x="0" y="8247647"/>
                </a:lnTo>
                <a:lnTo>
                  <a:pt x="0" y="0"/>
                </a:lnTo>
                <a:close/>
              </a:path>
            </a:pathLst>
          </a:custGeom>
          <a:blipFill>
            <a:blip r:embed="rId3"/>
            <a:stretch>
              <a:fillRect l="-3046" t="0" r="-3046" b="0"/>
            </a:stretch>
          </a:blipFill>
        </p:spPr>
      </p:sp>
      <p:sp>
        <p:nvSpPr>
          <p:cNvPr name="Freeform 3" id="3"/>
          <p:cNvSpPr/>
          <p:nvPr/>
        </p:nvSpPr>
        <p:spPr>
          <a:xfrm flipH="false" flipV="false" rot="0">
            <a:off x="9144000" y="3394410"/>
            <a:ext cx="9136310" cy="6974570"/>
          </a:xfrm>
          <a:custGeom>
            <a:avLst/>
            <a:gdLst/>
            <a:ahLst/>
            <a:cxnLst/>
            <a:rect r="r" b="b" t="t" l="l"/>
            <a:pathLst>
              <a:path h="6974570" w="9136310">
                <a:moveTo>
                  <a:pt x="0" y="0"/>
                </a:moveTo>
                <a:lnTo>
                  <a:pt x="9136310" y="0"/>
                </a:lnTo>
                <a:lnTo>
                  <a:pt x="9136310" y="6974569"/>
                </a:lnTo>
                <a:lnTo>
                  <a:pt x="0" y="6974569"/>
                </a:lnTo>
                <a:lnTo>
                  <a:pt x="0" y="0"/>
                </a:lnTo>
                <a:close/>
              </a:path>
            </a:pathLst>
          </a:custGeom>
          <a:blipFill>
            <a:blip r:embed="rId4"/>
            <a:stretch>
              <a:fillRect l="-2495" t="0" r="-2495" b="0"/>
            </a:stretch>
          </a:blipFill>
        </p:spPr>
      </p:sp>
      <p:sp>
        <p:nvSpPr>
          <p:cNvPr name="TextBox 4" id="4"/>
          <p:cNvSpPr txBox="true"/>
          <p:nvPr/>
        </p:nvSpPr>
        <p:spPr>
          <a:xfrm rot="0">
            <a:off x="1518154" y="628650"/>
            <a:ext cx="16174180"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Diagramme de cas d'utilisation</a:t>
            </a:r>
          </a:p>
        </p:txBody>
      </p:sp>
      <p:sp>
        <p:nvSpPr>
          <p:cNvPr name="TextBox 5" id="5"/>
          <p:cNvSpPr txBox="true"/>
          <p:nvPr/>
        </p:nvSpPr>
        <p:spPr>
          <a:xfrm rot="0">
            <a:off x="17259300" y="293846"/>
            <a:ext cx="774263"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19</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EE0ED"/>
        </a:solidFill>
      </p:bgPr>
    </p:bg>
    <p:spTree>
      <p:nvGrpSpPr>
        <p:cNvPr id="1" name=""/>
        <p:cNvGrpSpPr/>
        <p:nvPr/>
      </p:nvGrpSpPr>
      <p:grpSpPr>
        <a:xfrm>
          <a:off x="0" y="0"/>
          <a:ext cx="0" cy="0"/>
          <a:chOff x="0" y="0"/>
          <a:chExt cx="0" cy="0"/>
        </a:xfrm>
      </p:grpSpPr>
      <p:sp>
        <p:nvSpPr>
          <p:cNvPr name="Freeform 2" id="2"/>
          <p:cNvSpPr/>
          <p:nvPr/>
        </p:nvSpPr>
        <p:spPr>
          <a:xfrm flipH="false" flipV="false" rot="0">
            <a:off x="1803450" y="1982933"/>
            <a:ext cx="14311904" cy="8418367"/>
          </a:xfrm>
          <a:custGeom>
            <a:avLst/>
            <a:gdLst/>
            <a:ahLst/>
            <a:cxnLst/>
            <a:rect r="r" b="b" t="t" l="l"/>
            <a:pathLst>
              <a:path h="8418367" w="14311904">
                <a:moveTo>
                  <a:pt x="0" y="0"/>
                </a:moveTo>
                <a:lnTo>
                  <a:pt x="14311903" y="0"/>
                </a:lnTo>
                <a:lnTo>
                  <a:pt x="14311903" y="8418367"/>
                </a:lnTo>
                <a:lnTo>
                  <a:pt x="0" y="8418367"/>
                </a:lnTo>
                <a:lnTo>
                  <a:pt x="0" y="0"/>
                </a:lnTo>
                <a:close/>
              </a:path>
            </a:pathLst>
          </a:custGeom>
          <a:blipFill>
            <a:blip r:embed="rId3"/>
            <a:stretch>
              <a:fillRect l="-428" t="-825" r="-1586" b="-895"/>
            </a:stretch>
          </a:blipFill>
        </p:spPr>
      </p:sp>
      <p:sp>
        <p:nvSpPr>
          <p:cNvPr name="Freeform 3" id="3"/>
          <p:cNvSpPr/>
          <p:nvPr/>
        </p:nvSpPr>
        <p:spPr>
          <a:xfrm flipH="false" flipV="false" rot="0">
            <a:off x="7582396" y="7683897"/>
            <a:ext cx="4519124" cy="302212"/>
          </a:xfrm>
          <a:custGeom>
            <a:avLst/>
            <a:gdLst/>
            <a:ahLst/>
            <a:cxnLst/>
            <a:rect r="r" b="b" t="t" l="l"/>
            <a:pathLst>
              <a:path h="302212" w="4519124">
                <a:moveTo>
                  <a:pt x="0" y="0"/>
                </a:moveTo>
                <a:lnTo>
                  <a:pt x="4519124" y="0"/>
                </a:lnTo>
                <a:lnTo>
                  <a:pt x="4519124" y="302212"/>
                </a:lnTo>
                <a:lnTo>
                  <a:pt x="0" y="302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18154" y="638175"/>
            <a:ext cx="16174180" cy="1066482"/>
          </a:xfrm>
          <a:prstGeom prst="rect">
            <a:avLst/>
          </a:prstGeom>
        </p:spPr>
        <p:txBody>
          <a:bodyPr anchor="t" rtlCol="false" tIns="0" lIns="0" bIns="0" rIns="0">
            <a:spAutoFit/>
          </a:bodyPr>
          <a:lstStyle/>
          <a:p>
            <a:pPr>
              <a:lnSpc>
                <a:spcPts val="8500"/>
              </a:lnSpc>
            </a:pPr>
            <a:r>
              <a:rPr lang="en-US" sz="6800" spc="224">
                <a:solidFill>
                  <a:srgbClr val="7ACB53"/>
                </a:solidFill>
                <a:latin typeface="Now Bold Bold"/>
              </a:rPr>
              <a:t>Diagramme de classes</a:t>
            </a:r>
          </a:p>
        </p:txBody>
      </p:sp>
      <p:sp>
        <p:nvSpPr>
          <p:cNvPr name="TextBox 5" id="5"/>
          <p:cNvSpPr txBox="true"/>
          <p:nvPr/>
        </p:nvSpPr>
        <p:spPr>
          <a:xfrm rot="0">
            <a:off x="17226079" y="9163050"/>
            <a:ext cx="828675"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20</a:t>
            </a:r>
          </a:p>
        </p:txBody>
      </p:sp>
      <p:sp>
        <p:nvSpPr>
          <p:cNvPr name="TextBox 6" id="6"/>
          <p:cNvSpPr txBox="true"/>
          <p:nvPr/>
        </p:nvSpPr>
        <p:spPr>
          <a:xfrm rot="0">
            <a:off x="7655127" y="7573064"/>
            <a:ext cx="108227" cy="261939"/>
          </a:xfrm>
          <a:prstGeom prst="rect">
            <a:avLst/>
          </a:prstGeom>
        </p:spPr>
        <p:txBody>
          <a:bodyPr anchor="t" rtlCol="false" tIns="0" lIns="0" bIns="0" rIns="0">
            <a:spAutoFit/>
          </a:bodyPr>
          <a:lstStyle/>
          <a:p>
            <a:pPr algn="ctr">
              <a:lnSpc>
                <a:spcPts val="2162"/>
              </a:lnSpc>
            </a:pPr>
            <a:r>
              <a:rPr lang="en-US" sz="1544">
                <a:solidFill>
                  <a:srgbClr val="000000"/>
                </a:solidFill>
                <a:latin typeface="Open Sans"/>
              </a:rPr>
              <a:t>*</a:t>
            </a:r>
          </a:p>
        </p:txBody>
      </p:sp>
      <p:sp>
        <p:nvSpPr>
          <p:cNvPr name="TextBox 7" id="7"/>
          <p:cNvSpPr txBox="true"/>
          <p:nvPr/>
        </p:nvSpPr>
        <p:spPr>
          <a:xfrm rot="0">
            <a:off x="11757258" y="7538640"/>
            <a:ext cx="112175" cy="261939"/>
          </a:xfrm>
          <a:prstGeom prst="rect">
            <a:avLst/>
          </a:prstGeom>
        </p:spPr>
        <p:txBody>
          <a:bodyPr anchor="t" rtlCol="false" tIns="0" lIns="0" bIns="0" rIns="0">
            <a:spAutoFit/>
          </a:bodyPr>
          <a:lstStyle/>
          <a:p>
            <a:pPr algn="ctr">
              <a:lnSpc>
                <a:spcPts val="2162"/>
              </a:lnSpc>
            </a:pPr>
            <a:r>
              <a:rPr lang="en-US" sz="1544">
                <a:solidFill>
                  <a:srgbClr val="000000"/>
                </a:solidFill>
                <a:latin typeface="Open Sans"/>
              </a:rPr>
              <a:t>1</a:t>
            </a:r>
          </a:p>
        </p:txBody>
      </p:sp>
      <p:sp>
        <p:nvSpPr>
          <p:cNvPr name="TextBox 8" id="8"/>
          <p:cNvSpPr txBox="true"/>
          <p:nvPr/>
        </p:nvSpPr>
        <p:spPr>
          <a:xfrm rot="0">
            <a:off x="11522973" y="6752029"/>
            <a:ext cx="423662" cy="693968"/>
          </a:xfrm>
          <a:prstGeom prst="rect">
            <a:avLst/>
          </a:prstGeom>
        </p:spPr>
        <p:txBody>
          <a:bodyPr anchor="t" rtlCol="false" tIns="0" lIns="0" bIns="0" rIns="0">
            <a:spAutoFit/>
          </a:bodyPr>
          <a:lstStyle/>
          <a:p>
            <a:pPr algn="ctr">
              <a:lnSpc>
                <a:spcPts val="5679"/>
              </a:lnSpc>
            </a:pPr>
            <a:r>
              <a:rPr lang="en-US" sz="4056">
                <a:solidFill>
                  <a:srgbClr val="595455"/>
                </a:solidFill>
                <a:latin typeface="Open Sans Bold"/>
              </a:rPr>
              <a:t>__</a:t>
            </a:r>
          </a:p>
        </p:txBody>
      </p:sp>
      <p:sp>
        <p:nvSpPr>
          <p:cNvPr name="TextBox 9" id="9"/>
          <p:cNvSpPr txBox="true"/>
          <p:nvPr/>
        </p:nvSpPr>
        <p:spPr>
          <a:xfrm rot="0">
            <a:off x="11522973" y="7184058"/>
            <a:ext cx="108227" cy="261939"/>
          </a:xfrm>
          <a:prstGeom prst="rect">
            <a:avLst/>
          </a:prstGeom>
        </p:spPr>
        <p:txBody>
          <a:bodyPr anchor="t" rtlCol="false" tIns="0" lIns="0" bIns="0" rIns="0">
            <a:spAutoFit/>
          </a:bodyPr>
          <a:lstStyle/>
          <a:p>
            <a:pPr algn="ctr">
              <a:lnSpc>
                <a:spcPts val="2162"/>
              </a:lnSpc>
            </a:pPr>
            <a:r>
              <a:rPr lang="en-US" sz="1544">
                <a:solidFill>
                  <a:srgbClr val="000000"/>
                </a:solidFill>
                <a:latin typeface="Open Sans"/>
              </a:rPr>
              <a:t>*</a:t>
            </a:r>
          </a:p>
        </p:txBody>
      </p:sp>
      <p:sp>
        <p:nvSpPr>
          <p:cNvPr name="TextBox 10" id="10"/>
          <p:cNvSpPr txBox="true"/>
          <p:nvPr/>
        </p:nvSpPr>
        <p:spPr>
          <a:xfrm rot="0">
            <a:off x="11834461" y="7184058"/>
            <a:ext cx="112175" cy="261939"/>
          </a:xfrm>
          <a:prstGeom prst="rect">
            <a:avLst/>
          </a:prstGeom>
        </p:spPr>
        <p:txBody>
          <a:bodyPr anchor="t" rtlCol="false" tIns="0" lIns="0" bIns="0" rIns="0">
            <a:spAutoFit/>
          </a:bodyPr>
          <a:lstStyle/>
          <a:p>
            <a:pPr algn="ctr">
              <a:lnSpc>
                <a:spcPts val="2162"/>
              </a:lnSpc>
            </a:pPr>
            <a:r>
              <a:rPr lang="en-US" sz="1544">
                <a:solidFill>
                  <a:srgbClr val="000000"/>
                </a:solidFill>
                <a:latin typeface="Open Sans"/>
              </a:rPr>
              <a:t>1</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4148737" y="867410"/>
            <a:ext cx="9990526" cy="9990526"/>
          </a:xfrm>
          <a:prstGeom prst="rect">
            <a:avLst/>
          </a:prstGeom>
        </p:spPr>
      </p:pic>
      <p:sp>
        <p:nvSpPr>
          <p:cNvPr name="Freeform 3" id="3"/>
          <p:cNvSpPr/>
          <p:nvPr/>
        </p:nvSpPr>
        <p:spPr>
          <a:xfrm flipH="false" flipV="false" rot="0">
            <a:off x="7849538" y="7727374"/>
            <a:ext cx="2588925" cy="1365069"/>
          </a:xfrm>
          <a:custGeom>
            <a:avLst/>
            <a:gdLst/>
            <a:ahLst/>
            <a:cxnLst/>
            <a:rect r="r" b="b" t="t" l="l"/>
            <a:pathLst>
              <a:path h="1365069" w="2588925">
                <a:moveTo>
                  <a:pt x="0" y="0"/>
                </a:moveTo>
                <a:lnTo>
                  <a:pt x="2588924" y="0"/>
                </a:lnTo>
                <a:lnTo>
                  <a:pt x="2588924" y="1365070"/>
                </a:lnTo>
                <a:lnTo>
                  <a:pt x="0" y="1365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06781" y="3087579"/>
            <a:ext cx="2796298" cy="1469327"/>
          </a:xfrm>
          <a:custGeom>
            <a:avLst/>
            <a:gdLst/>
            <a:ahLst/>
            <a:cxnLst/>
            <a:rect r="r" b="b" t="t" l="l"/>
            <a:pathLst>
              <a:path h="1469327" w="2796298">
                <a:moveTo>
                  <a:pt x="0" y="0"/>
                </a:moveTo>
                <a:lnTo>
                  <a:pt x="2796298" y="0"/>
                </a:lnTo>
                <a:lnTo>
                  <a:pt x="2796298" y="1469327"/>
                </a:lnTo>
                <a:lnTo>
                  <a:pt x="0" y="1469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34965" y="2882028"/>
            <a:ext cx="1829144" cy="1880429"/>
          </a:xfrm>
          <a:custGeom>
            <a:avLst/>
            <a:gdLst/>
            <a:ahLst/>
            <a:cxnLst/>
            <a:rect r="r" b="b" t="t" l="l"/>
            <a:pathLst>
              <a:path h="1880429" w="1829144">
                <a:moveTo>
                  <a:pt x="0" y="0"/>
                </a:moveTo>
                <a:lnTo>
                  <a:pt x="1829145" y="0"/>
                </a:lnTo>
                <a:lnTo>
                  <a:pt x="1829145" y="1880429"/>
                </a:lnTo>
                <a:lnTo>
                  <a:pt x="0" y="1880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804930" y="5486745"/>
            <a:ext cx="1776636" cy="2505512"/>
          </a:xfrm>
          <a:custGeom>
            <a:avLst/>
            <a:gdLst/>
            <a:ahLst/>
            <a:cxnLst/>
            <a:rect r="r" b="b" t="t" l="l"/>
            <a:pathLst>
              <a:path h="2505512" w="1776636">
                <a:moveTo>
                  <a:pt x="0" y="0"/>
                </a:moveTo>
                <a:lnTo>
                  <a:pt x="1776636" y="0"/>
                </a:lnTo>
                <a:lnTo>
                  <a:pt x="1776636" y="2505512"/>
                </a:lnTo>
                <a:lnTo>
                  <a:pt x="0" y="2505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5280735" y="5953082"/>
            <a:ext cx="3308460" cy="876785"/>
          </a:xfrm>
          <a:prstGeom prst="rect">
            <a:avLst/>
          </a:prstGeom>
        </p:spPr>
        <p:txBody>
          <a:bodyPr anchor="t" rtlCol="false" tIns="0" lIns="0" bIns="0" rIns="0">
            <a:spAutoFit/>
          </a:bodyPr>
          <a:lstStyle/>
          <a:p>
            <a:pPr algn="ctr">
              <a:lnSpc>
                <a:spcPts val="7185"/>
              </a:lnSpc>
            </a:pPr>
            <a:r>
              <a:rPr lang="en-US" sz="5132">
                <a:solidFill>
                  <a:srgbClr val="FFFFFE"/>
                </a:solidFill>
                <a:latin typeface="Canva Sans 2 Bold"/>
              </a:rPr>
              <a:t>Express.js </a:t>
            </a:r>
          </a:p>
        </p:txBody>
      </p:sp>
      <p:sp>
        <p:nvSpPr>
          <p:cNvPr name="TextBox 8" id="8"/>
          <p:cNvSpPr txBox="true"/>
          <p:nvPr/>
        </p:nvSpPr>
        <p:spPr>
          <a:xfrm rot="0">
            <a:off x="780904" y="332111"/>
            <a:ext cx="16726192" cy="1259829"/>
          </a:xfrm>
          <a:prstGeom prst="rect">
            <a:avLst/>
          </a:prstGeom>
        </p:spPr>
        <p:txBody>
          <a:bodyPr anchor="t" rtlCol="false" tIns="0" lIns="0" bIns="0" rIns="0">
            <a:spAutoFit/>
          </a:bodyPr>
          <a:lstStyle/>
          <a:p>
            <a:pPr algn="ctr">
              <a:lnSpc>
                <a:spcPts val="10360"/>
              </a:lnSpc>
            </a:pPr>
            <a:r>
              <a:rPr lang="en-US" sz="7400">
                <a:solidFill>
                  <a:srgbClr val="FFFFFE"/>
                </a:solidFill>
                <a:latin typeface="Canva Sans 2 Bold"/>
              </a:rPr>
              <a:t>Outils de développement</a:t>
            </a:r>
          </a:p>
        </p:txBody>
      </p:sp>
      <p:sp>
        <p:nvSpPr>
          <p:cNvPr name="TextBox 9" id="9"/>
          <p:cNvSpPr txBox="true"/>
          <p:nvPr/>
        </p:nvSpPr>
        <p:spPr>
          <a:xfrm rot="0">
            <a:off x="17291980" y="9163050"/>
            <a:ext cx="71592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1 Bold"/>
              </a:rPr>
              <a:t>21</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EA02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tretch>
            <a:fillRect/>
          </a:stretch>
        </p:blipFill>
        <p:spPr>
          <a:xfrm rot="0">
            <a:off x="4148737" y="867410"/>
            <a:ext cx="9990526" cy="9990526"/>
          </a:xfrm>
          <a:prstGeom prst="rect">
            <a:avLst/>
          </a:prstGeom>
        </p:spPr>
      </p:pic>
      <p:sp>
        <p:nvSpPr>
          <p:cNvPr name="Freeform 3" id="3"/>
          <p:cNvSpPr/>
          <p:nvPr/>
        </p:nvSpPr>
        <p:spPr>
          <a:xfrm flipH="false" flipV="false" rot="0">
            <a:off x="7849538" y="7727374"/>
            <a:ext cx="2588925" cy="1365069"/>
          </a:xfrm>
          <a:custGeom>
            <a:avLst/>
            <a:gdLst/>
            <a:ahLst/>
            <a:cxnLst/>
            <a:rect r="r" b="b" t="t" l="l"/>
            <a:pathLst>
              <a:path h="1365069" w="2588925">
                <a:moveTo>
                  <a:pt x="0" y="0"/>
                </a:moveTo>
                <a:lnTo>
                  <a:pt x="2588924" y="0"/>
                </a:lnTo>
                <a:lnTo>
                  <a:pt x="2588924" y="1365070"/>
                </a:lnTo>
                <a:lnTo>
                  <a:pt x="0" y="1365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06781" y="3087579"/>
            <a:ext cx="2796298" cy="1469327"/>
          </a:xfrm>
          <a:custGeom>
            <a:avLst/>
            <a:gdLst/>
            <a:ahLst/>
            <a:cxnLst/>
            <a:rect r="r" b="b" t="t" l="l"/>
            <a:pathLst>
              <a:path h="1469327" w="2796298">
                <a:moveTo>
                  <a:pt x="0" y="0"/>
                </a:moveTo>
                <a:lnTo>
                  <a:pt x="2796298" y="0"/>
                </a:lnTo>
                <a:lnTo>
                  <a:pt x="2796298" y="1469327"/>
                </a:lnTo>
                <a:lnTo>
                  <a:pt x="0" y="1469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934965" y="2882028"/>
            <a:ext cx="1829144" cy="1880429"/>
          </a:xfrm>
          <a:custGeom>
            <a:avLst/>
            <a:gdLst/>
            <a:ahLst/>
            <a:cxnLst/>
            <a:rect r="r" b="b" t="t" l="l"/>
            <a:pathLst>
              <a:path h="1880429" w="1829144">
                <a:moveTo>
                  <a:pt x="0" y="0"/>
                </a:moveTo>
                <a:lnTo>
                  <a:pt x="1829145" y="0"/>
                </a:lnTo>
                <a:lnTo>
                  <a:pt x="1829145" y="1880429"/>
                </a:lnTo>
                <a:lnTo>
                  <a:pt x="0" y="1880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804930" y="5486745"/>
            <a:ext cx="1776636" cy="2505512"/>
          </a:xfrm>
          <a:custGeom>
            <a:avLst/>
            <a:gdLst/>
            <a:ahLst/>
            <a:cxnLst/>
            <a:rect r="r" b="b" t="t" l="l"/>
            <a:pathLst>
              <a:path h="2505512" w="1776636">
                <a:moveTo>
                  <a:pt x="0" y="0"/>
                </a:moveTo>
                <a:lnTo>
                  <a:pt x="1776636" y="0"/>
                </a:lnTo>
                <a:lnTo>
                  <a:pt x="1776636" y="2505512"/>
                </a:lnTo>
                <a:lnTo>
                  <a:pt x="0" y="2505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780904" y="332111"/>
            <a:ext cx="16726192" cy="1259829"/>
          </a:xfrm>
          <a:prstGeom prst="rect">
            <a:avLst/>
          </a:prstGeom>
        </p:spPr>
        <p:txBody>
          <a:bodyPr anchor="t" rtlCol="false" tIns="0" lIns="0" bIns="0" rIns="0">
            <a:spAutoFit/>
          </a:bodyPr>
          <a:lstStyle/>
          <a:p>
            <a:pPr algn="ctr">
              <a:lnSpc>
                <a:spcPts val="10360"/>
              </a:lnSpc>
            </a:pPr>
            <a:r>
              <a:rPr lang="en-US" sz="7400">
                <a:solidFill>
                  <a:srgbClr val="FFFFFE"/>
                </a:solidFill>
                <a:latin typeface="Canva Sans 2 Bold"/>
              </a:rPr>
              <a:t>Outils de développement</a:t>
            </a:r>
          </a:p>
        </p:txBody>
      </p:sp>
      <p:sp>
        <p:nvSpPr>
          <p:cNvPr name="TextBox 8" id="8"/>
          <p:cNvSpPr txBox="true"/>
          <p:nvPr/>
        </p:nvSpPr>
        <p:spPr>
          <a:xfrm rot="0">
            <a:off x="17282455" y="9163050"/>
            <a:ext cx="71592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1 Bold"/>
              </a:rPr>
              <a:t>21</a:t>
            </a:r>
          </a:p>
        </p:txBody>
      </p:sp>
      <p:sp>
        <p:nvSpPr>
          <p:cNvPr name="TextBox 9" id="9"/>
          <p:cNvSpPr txBox="true"/>
          <p:nvPr/>
        </p:nvSpPr>
        <p:spPr>
          <a:xfrm rot="0">
            <a:off x="5280735" y="5953082"/>
            <a:ext cx="3308460" cy="876785"/>
          </a:xfrm>
          <a:prstGeom prst="rect">
            <a:avLst/>
          </a:prstGeom>
        </p:spPr>
        <p:txBody>
          <a:bodyPr anchor="t" rtlCol="false" tIns="0" lIns="0" bIns="0" rIns="0">
            <a:spAutoFit/>
          </a:bodyPr>
          <a:lstStyle/>
          <a:p>
            <a:pPr algn="ctr">
              <a:lnSpc>
                <a:spcPts val="7185"/>
              </a:lnSpc>
            </a:pPr>
            <a:r>
              <a:rPr lang="en-US" sz="5132">
                <a:solidFill>
                  <a:srgbClr val="FFFFFE"/>
                </a:solidFill>
                <a:latin typeface="Canva Sans 2 Bold"/>
              </a:rPr>
              <a:t>Express.js </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4F5EF"/>
        </a:solidFill>
      </p:bgPr>
    </p:bg>
    <p:spTree>
      <p:nvGrpSpPr>
        <p:cNvPr id="1" name=""/>
        <p:cNvGrpSpPr/>
        <p:nvPr/>
      </p:nvGrpSpPr>
      <p:grpSpPr>
        <a:xfrm>
          <a:off x="0" y="0"/>
          <a:ext cx="0" cy="0"/>
          <a:chOff x="0" y="0"/>
          <a:chExt cx="0" cy="0"/>
        </a:xfrm>
      </p:grpSpPr>
      <p:sp>
        <p:nvSpPr>
          <p:cNvPr name="TextBox 2" id="2"/>
          <p:cNvSpPr txBox="true"/>
          <p:nvPr/>
        </p:nvSpPr>
        <p:spPr>
          <a:xfrm rot="0">
            <a:off x="2330976" y="4367616"/>
            <a:ext cx="13626048" cy="1608919"/>
          </a:xfrm>
          <a:prstGeom prst="rect">
            <a:avLst/>
          </a:prstGeom>
        </p:spPr>
        <p:txBody>
          <a:bodyPr anchor="t" rtlCol="false" tIns="0" lIns="0" bIns="0" rIns="0">
            <a:spAutoFit/>
          </a:bodyPr>
          <a:lstStyle/>
          <a:p>
            <a:pPr algn="ctr">
              <a:lnSpc>
                <a:spcPts val="12342"/>
              </a:lnSpc>
            </a:pPr>
            <a:r>
              <a:rPr lang="en-US" sz="11020">
                <a:solidFill>
                  <a:srgbClr val="377D3F"/>
                </a:solidFill>
                <a:latin typeface="Playlist Script"/>
              </a:rPr>
              <a:t>Merci pour votre attention !</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6083" y="3018133"/>
            <a:ext cx="2058614" cy="1333982"/>
          </a:xfrm>
          <a:custGeom>
            <a:avLst/>
            <a:gdLst/>
            <a:ahLst/>
            <a:cxnLst/>
            <a:rect r="r" b="b" t="t" l="l"/>
            <a:pathLst>
              <a:path h="1333982" w="2058614">
                <a:moveTo>
                  <a:pt x="0" y="0"/>
                </a:moveTo>
                <a:lnTo>
                  <a:pt x="2058613" y="0"/>
                </a:lnTo>
                <a:lnTo>
                  <a:pt x="2058613" y="1333981"/>
                </a:lnTo>
                <a:lnTo>
                  <a:pt x="0" y="1333981"/>
                </a:lnTo>
                <a:lnTo>
                  <a:pt x="0" y="0"/>
                </a:lnTo>
                <a:close/>
              </a:path>
            </a:pathLst>
          </a:custGeom>
          <a:blipFill>
            <a:blip r:embed="rId5"/>
            <a:stretch>
              <a:fillRect l="0" t="0" r="0" b="0"/>
            </a:stretch>
          </a:blipFill>
        </p:spPr>
      </p:sp>
      <p:sp>
        <p:nvSpPr>
          <p:cNvPr name="Freeform 5" id="5"/>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7" id="7"/>
          <p:cNvSpPr/>
          <p:nvPr/>
        </p:nvSpPr>
        <p:spPr>
          <a:xfrm>
            <a:off x="2234013" y="2557146"/>
            <a:ext cx="1182070" cy="460987"/>
          </a:xfrm>
          <a:prstGeom prst="line">
            <a:avLst/>
          </a:prstGeom>
          <a:ln cap="flat" w="38100">
            <a:solidFill>
              <a:srgbClr val="000000"/>
            </a:solidFill>
            <a:prstDash val="solid"/>
            <a:headEnd type="none" len="sm" w="sm"/>
            <a:tailEnd type="arrow" len="sm" w="med"/>
          </a:ln>
        </p:spPr>
      </p:sp>
      <p:sp>
        <p:nvSpPr>
          <p:cNvPr name="AutoShape 8" id="8"/>
          <p:cNvSpPr/>
          <p:nvPr/>
        </p:nvSpPr>
        <p:spPr>
          <a:xfrm flipV="true">
            <a:off x="2234013" y="4352114"/>
            <a:ext cx="1182070" cy="1178582"/>
          </a:xfrm>
          <a:prstGeom prst="line">
            <a:avLst/>
          </a:prstGeom>
          <a:ln cap="flat" w="38100">
            <a:solidFill>
              <a:srgbClr val="000000"/>
            </a:solidFill>
            <a:prstDash val="solid"/>
            <a:headEnd type="none" len="sm" w="sm"/>
            <a:tailEnd type="arrow" len="sm" w="med"/>
          </a:ln>
        </p:spPr>
      </p:sp>
      <p:sp>
        <p:nvSpPr>
          <p:cNvPr name="Freeform 9" id="9"/>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6083" y="3018133"/>
            <a:ext cx="2058614" cy="1333982"/>
          </a:xfrm>
          <a:custGeom>
            <a:avLst/>
            <a:gdLst/>
            <a:ahLst/>
            <a:cxnLst/>
            <a:rect r="r" b="b" t="t" l="l"/>
            <a:pathLst>
              <a:path h="1333982" w="2058614">
                <a:moveTo>
                  <a:pt x="0" y="0"/>
                </a:moveTo>
                <a:lnTo>
                  <a:pt x="2058613" y="0"/>
                </a:lnTo>
                <a:lnTo>
                  <a:pt x="2058613" y="1333981"/>
                </a:lnTo>
                <a:lnTo>
                  <a:pt x="0" y="1333981"/>
                </a:lnTo>
                <a:lnTo>
                  <a:pt x="0" y="0"/>
                </a:lnTo>
                <a:close/>
              </a:path>
            </a:pathLst>
          </a:custGeom>
          <a:blipFill>
            <a:blip r:embed="rId5"/>
            <a:stretch>
              <a:fillRect l="0" t="0" r="0" b="0"/>
            </a:stretch>
          </a:blipFill>
        </p:spPr>
      </p:sp>
      <p:grpSp>
        <p:nvGrpSpPr>
          <p:cNvPr name="Group 5" id="5"/>
          <p:cNvGrpSpPr/>
          <p:nvPr/>
        </p:nvGrpSpPr>
        <p:grpSpPr>
          <a:xfrm rot="0">
            <a:off x="6335380" y="5406031"/>
            <a:ext cx="1779781" cy="1776803"/>
            <a:chOff x="0" y="0"/>
            <a:chExt cx="2373041" cy="2369070"/>
          </a:xfrm>
        </p:grpSpPr>
        <p:sp>
          <p:nvSpPr>
            <p:cNvPr name="Freeform 6" id="6"/>
            <p:cNvSpPr/>
            <p:nvPr/>
          </p:nvSpPr>
          <p:spPr>
            <a:xfrm flipH="false" flipV="false" rot="0">
              <a:off x="0" y="0"/>
              <a:ext cx="2373041" cy="2211243"/>
            </a:xfrm>
            <a:custGeom>
              <a:avLst/>
              <a:gdLst/>
              <a:ahLst/>
              <a:cxnLst/>
              <a:rect r="r" b="b" t="t" l="l"/>
              <a:pathLst>
                <a:path h="2211243" w="2373041">
                  <a:moveTo>
                    <a:pt x="0" y="0"/>
                  </a:moveTo>
                  <a:lnTo>
                    <a:pt x="2373041" y="0"/>
                  </a:lnTo>
                  <a:lnTo>
                    <a:pt x="2373041" y="2211243"/>
                  </a:lnTo>
                  <a:lnTo>
                    <a:pt x="0" y="2211243"/>
                  </a:lnTo>
                  <a:lnTo>
                    <a:pt x="0" y="0"/>
                  </a:lnTo>
                  <a:close/>
                </a:path>
              </a:pathLst>
            </a:custGeom>
            <a:blipFill>
              <a:blip r:embed="rId6"/>
              <a:stretch>
                <a:fillRect l="0" t="0" r="0" b="0"/>
              </a:stretch>
            </a:blipFill>
          </p:spPr>
        </p:sp>
        <p:sp>
          <p:nvSpPr>
            <p:cNvPr name="Freeform 7" id="7"/>
            <p:cNvSpPr/>
            <p:nvPr/>
          </p:nvSpPr>
          <p:spPr>
            <a:xfrm flipH="false" flipV="false" rot="0">
              <a:off x="1340732" y="1476123"/>
              <a:ext cx="1032309" cy="892947"/>
            </a:xfrm>
            <a:custGeom>
              <a:avLst/>
              <a:gdLst/>
              <a:ahLst/>
              <a:cxnLst/>
              <a:rect r="r" b="b" t="t" l="l"/>
              <a:pathLst>
                <a:path h="892947" w="1032309">
                  <a:moveTo>
                    <a:pt x="0" y="0"/>
                  </a:moveTo>
                  <a:lnTo>
                    <a:pt x="1032309" y="0"/>
                  </a:lnTo>
                  <a:lnTo>
                    <a:pt x="1032309" y="892947"/>
                  </a:lnTo>
                  <a:lnTo>
                    <a:pt x="0" y="8929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0" id="10"/>
          <p:cNvSpPr/>
          <p:nvPr/>
        </p:nvSpPr>
        <p:spPr>
          <a:xfrm>
            <a:off x="2234013" y="2557146"/>
            <a:ext cx="1182070" cy="460987"/>
          </a:xfrm>
          <a:prstGeom prst="line">
            <a:avLst/>
          </a:prstGeom>
          <a:ln cap="flat" w="38100">
            <a:solidFill>
              <a:srgbClr val="000000"/>
            </a:solidFill>
            <a:prstDash val="solid"/>
            <a:headEnd type="none" len="sm" w="sm"/>
            <a:tailEnd type="arrow" len="sm" w="med"/>
          </a:ln>
        </p:spPr>
      </p:sp>
      <p:sp>
        <p:nvSpPr>
          <p:cNvPr name="AutoShape 11" id="11"/>
          <p:cNvSpPr/>
          <p:nvPr/>
        </p:nvSpPr>
        <p:spPr>
          <a:xfrm flipV="true">
            <a:off x="2234013" y="4352114"/>
            <a:ext cx="1182070" cy="1178582"/>
          </a:xfrm>
          <a:prstGeom prst="line">
            <a:avLst/>
          </a:prstGeom>
          <a:ln cap="flat" w="38100">
            <a:solidFill>
              <a:srgbClr val="000000"/>
            </a:solidFill>
            <a:prstDash val="solid"/>
            <a:headEnd type="none" len="sm" w="sm"/>
            <a:tailEnd type="arrow" len="sm" w="med"/>
          </a:ln>
        </p:spPr>
      </p:sp>
      <p:sp>
        <p:nvSpPr>
          <p:cNvPr name="Freeform 12" id="12"/>
          <p:cNvSpPr/>
          <p:nvPr/>
        </p:nvSpPr>
        <p:spPr>
          <a:xfrm flipH="false" flipV="false" rot="0">
            <a:off x="4445390" y="7539374"/>
            <a:ext cx="1008528" cy="1058569"/>
          </a:xfrm>
          <a:custGeom>
            <a:avLst/>
            <a:gdLst/>
            <a:ahLst/>
            <a:cxnLst/>
            <a:rect r="r" b="b" t="t" l="l"/>
            <a:pathLst>
              <a:path h="1058569" w="1008528">
                <a:moveTo>
                  <a:pt x="0" y="0"/>
                </a:moveTo>
                <a:lnTo>
                  <a:pt x="1008527" y="0"/>
                </a:lnTo>
                <a:lnTo>
                  <a:pt x="1008527" y="1058569"/>
                </a:lnTo>
                <a:lnTo>
                  <a:pt x="0" y="10585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8984750" y="7480061"/>
            <a:ext cx="1514475" cy="1514475"/>
          </a:xfrm>
          <a:custGeom>
            <a:avLst/>
            <a:gdLst/>
            <a:ahLst/>
            <a:cxnLst/>
            <a:rect r="r" b="b" t="t" l="l"/>
            <a:pathLst>
              <a:path h="1514475" w="1514475">
                <a:moveTo>
                  <a:pt x="0" y="0"/>
                </a:moveTo>
                <a:lnTo>
                  <a:pt x="1514475" y="0"/>
                </a:lnTo>
                <a:lnTo>
                  <a:pt x="1514475" y="1514475"/>
                </a:lnTo>
                <a:lnTo>
                  <a:pt x="0" y="15144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5" id="15"/>
          <p:cNvSpPr/>
          <p:nvPr/>
        </p:nvSpPr>
        <p:spPr>
          <a:xfrm flipH="true">
            <a:off x="5453917" y="6834173"/>
            <a:ext cx="954229" cy="807671"/>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a:off x="7206220" y="7182833"/>
            <a:ext cx="19050" cy="970145"/>
          </a:xfrm>
          <a:prstGeom prst="line">
            <a:avLst/>
          </a:prstGeom>
          <a:ln cap="flat" w="38100">
            <a:solidFill>
              <a:srgbClr val="000000"/>
            </a:solidFill>
            <a:prstDash val="solid"/>
            <a:headEnd type="none" len="sm" w="sm"/>
            <a:tailEnd type="arrow" len="sm" w="med"/>
          </a:ln>
        </p:spPr>
      </p:sp>
      <p:sp>
        <p:nvSpPr>
          <p:cNvPr name="AutoShape 17" id="17"/>
          <p:cNvSpPr/>
          <p:nvPr/>
        </p:nvSpPr>
        <p:spPr>
          <a:xfrm>
            <a:off x="8115161" y="6819632"/>
            <a:ext cx="1028839" cy="660430"/>
          </a:xfrm>
          <a:prstGeom prst="line">
            <a:avLst/>
          </a:prstGeom>
          <a:ln cap="flat" w="38100">
            <a:solidFill>
              <a:srgbClr val="000000"/>
            </a:solidFill>
            <a:prstDash val="solid"/>
            <a:headEnd type="none" len="sm" w="sm"/>
            <a:tailEnd type="arrow" len="sm" w="med"/>
          </a:ln>
        </p:spPr>
      </p:sp>
      <p:sp>
        <p:nvSpPr>
          <p:cNvPr name="TextBox 18" id="18"/>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6083" y="3018133"/>
            <a:ext cx="2058614" cy="1333982"/>
          </a:xfrm>
          <a:custGeom>
            <a:avLst/>
            <a:gdLst/>
            <a:ahLst/>
            <a:cxnLst/>
            <a:rect r="r" b="b" t="t" l="l"/>
            <a:pathLst>
              <a:path h="1333982" w="2058614">
                <a:moveTo>
                  <a:pt x="0" y="0"/>
                </a:moveTo>
                <a:lnTo>
                  <a:pt x="2058613" y="0"/>
                </a:lnTo>
                <a:lnTo>
                  <a:pt x="2058613" y="1333981"/>
                </a:lnTo>
                <a:lnTo>
                  <a:pt x="0" y="1333981"/>
                </a:lnTo>
                <a:lnTo>
                  <a:pt x="0" y="0"/>
                </a:lnTo>
                <a:close/>
              </a:path>
            </a:pathLst>
          </a:custGeom>
          <a:blipFill>
            <a:blip r:embed="rId5"/>
            <a:stretch>
              <a:fillRect l="0" t="0" r="0" b="0"/>
            </a:stretch>
          </a:blipFill>
        </p:spPr>
      </p:sp>
      <p:sp>
        <p:nvSpPr>
          <p:cNvPr name="Freeform 5" id="5"/>
          <p:cNvSpPr/>
          <p:nvPr/>
        </p:nvSpPr>
        <p:spPr>
          <a:xfrm flipH="false" flipV="false" rot="0">
            <a:off x="6408146" y="2853445"/>
            <a:ext cx="1634248" cy="1663356"/>
          </a:xfrm>
          <a:custGeom>
            <a:avLst/>
            <a:gdLst/>
            <a:ahLst/>
            <a:cxnLst/>
            <a:rect r="r" b="b" t="t" l="l"/>
            <a:pathLst>
              <a:path h="1663356" w="1634248">
                <a:moveTo>
                  <a:pt x="0" y="0"/>
                </a:moveTo>
                <a:lnTo>
                  <a:pt x="1634248" y="0"/>
                </a:lnTo>
                <a:lnTo>
                  <a:pt x="1634248" y="1663357"/>
                </a:lnTo>
                <a:lnTo>
                  <a:pt x="0" y="1663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335380" y="5406031"/>
            <a:ext cx="1779781" cy="1776803"/>
            <a:chOff x="0" y="0"/>
            <a:chExt cx="2373041" cy="2369070"/>
          </a:xfrm>
        </p:grpSpPr>
        <p:sp>
          <p:nvSpPr>
            <p:cNvPr name="Freeform 7" id="7"/>
            <p:cNvSpPr/>
            <p:nvPr/>
          </p:nvSpPr>
          <p:spPr>
            <a:xfrm flipH="false" flipV="false" rot="0">
              <a:off x="0" y="0"/>
              <a:ext cx="2373041" cy="2211243"/>
            </a:xfrm>
            <a:custGeom>
              <a:avLst/>
              <a:gdLst/>
              <a:ahLst/>
              <a:cxnLst/>
              <a:rect r="r" b="b" t="t" l="l"/>
              <a:pathLst>
                <a:path h="2211243" w="2373041">
                  <a:moveTo>
                    <a:pt x="0" y="0"/>
                  </a:moveTo>
                  <a:lnTo>
                    <a:pt x="2373041" y="0"/>
                  </a:lnTo>
                  <a:lnTo>
                    <a:pt x="2373041" y="2211243"/>
                  </a:lnTo>
                  <a:lnTo>
                    <a:pt x="0" y="2211243"/>
                  </a:lnTo>
                  <a:lnTo>
                    <a:pt x="0" y="0"/>
                  </a:lnTo>
                  <a:close/>
                </a:path>
              </a:pathLst>
            </a:custGeom>
            <a:blipFill>
              <a:blip r:embed="rId8"/>
              <a:stretch>
                <a:fillRect l="0" t="0" r="0" b="0"/>
              </a:stretch>
            </a:blipFill>
          </p:spPr>
        </p:sp>
        <p:sp>
          <p:nvSpPr>
            <p:cNvPr name="Freeform 8" id="8"/>
            <p:cNvSpPr/>
            <p:nvPr/>
          </p:nvSpPr>
          <p:spPr>
            <a:xfrm flipH="false" flipV="false" rot="0">
              <a:off x="1340732" y="1476123"/>
              <a:ext cx="1032309" cy="892947"/>
            </a:xfrm>
            <a:custGeom>
              <a:avLst/>
              <a:gdLst/>
              <a:ahLst/>
              <a:cxnLst/>
              <a:rect r="r" b="b" t="t" l="l"/>
              <a:pathLst>
                <a:path h="892947" w="1032309">
                  <a:moveTo>
                    <a:pt x="0" y="0"/>
                  </a:moveTo>
                  <a:lnTo>
                    <a:pt x="1032309" y="0"/>
                  </a:lnTo>
                  <a:lnTo>
                    <a:pt x="1032309" y="892947"/>
                  </a:lnTo>
                  <a:lnTo>
                    <a:pt x="0" y="892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1" id="11"/>
          <p:cNvSpPr/>
          <p:nvPr/>
        </p:nvSpPr>
        <p:spPr>
          <a:xfrm>
            <a:off x="2234013" y="2557146"/>
            <a:ext cx="1182070" cy="460987"/>
          </a:xfrm>
          <a:prstGeom prst="line">
            <a:avLst/>
          </a:prstGeom>
          <a:ln cap="flat" w="38100">
            <a:solidFill>
              <a:srgbClr val="000000"/>
            </a:solidFill>
            <a:prstDash val="solid"/>
            <a:headEnd type="none" len="sm" w="sm"/>
            <a:tailEnd type="arrow" len="sm" w="med"/>
          </a:ln>
        </p:spPr>
      </p:sp>
      <p:sp>
        <p:nvSpPr>
          <p:cNvPr name="AutoShape 12" id="12"/>
          <p:cNvSpPr/>
          <p:nvPr/>
        </p:nvSpPr>
        <p:spPr>
          <a:xfrm>
            <a:off x="5474696" y="3685124"/>
            <a:ext cx="933450" cy="0"/>
          </a:xfrm>
          <a:prstGeom prst="line">
            <a:avLst/>
          </a:prstGeom>
          <a:ln cap="flat" w="38100">
            <a:solidFill>
              <a:srgbClr val="000000"/>
            </a:solidFill>
            <a:prstDash val="solid"/>
            <a:headEnd type="none" len="sm" w="sm"/>
            <a:tailEnd type="arrow" len="sm" w="med"/>
          </a:ln>
        </p:spPr>
      </p:sp>
      <p:sp>
        <p:nvSpPr>
          <p:cNvPr name="AutoShape 13" id="13"/>
          <p:cNvSpPr/>
          <p:nvPr/>
        </p:nvSpPr>
        <p:spPr>
          <a:xfrm flipV="true">
            <a:off x="2234013" y="4352114"/>
            <a:ext cx="1182070" cy="1178582"/>
          </a:xfrm>
          <a:prstGeom prst="line">
            <a:avLst/>
          </a:prstGeom>
          <a:ln cap="flat" w="38100">
            <a:solidFill>
              <a:srgbClr val="000000"/>
            </a:solidFill>
            <a:prstDash val="solid"/>
            <a:headEnd type="none" len="sm" w="sm"/>
            <a:tailEnd type="arrow" len="sm" w="med"/>
          </a:ln>
        </p:spPr>
      </p:sp>
      <p:sp>
        <p:nvSpPr>
          <p:cNvPr name="AutoShape 14" id="14"/>
          <p:cNvSpPr/>
          <p:nvPr/>
        </p:nvSpPr>
        <p:spPr>
          <a:xfrm flipV="true">
            <a:off x="7225270" y="4516802"/>
            <a:ext cx="0" cy="889229"/>
          </a:xfrm>
          <a:prstGeom prst="line">
            <a:avLst/>
          </a:prstGeom>
          <a:ln cap="flat" w="38100">
            <a:solidFill>
              <a:srgbClr val="000000"/>
            </a:solidFill>
            <a:prstDash val="solid"/>
            <a:headEnd type="none" len="sm" w="sm"/>
            <a:tailEnd type="arrow" len="sm" w="med"/>
          </a:ln>
        </p:spPr>
      </p:sp>
      <p:sp>
        <p:nvSpPr>
          <p:cNvPr name="Freeform 15" id="15"/>
          <p:cNvSpPr/>
          <p:nvPr/>
        </p:nvSpPr>
        <p:spPr>
          <a:xfrm flipH="false" flipV="false" rot="0">
            <a:off x="4445390" y="7539374"/>
            <a:ext cx="1008528" cy="1058569"/>
          </a:xfrm>
          <a:custGeom>
            <a:avLst/>
            <a:gdLst/>
            <a:ahLst/>
            <a:cxnLst/>
            <a:rect r="r" b="b" t="t" l="l"/>
            <a:pathLst>
              <a:path h="1058569" w="1008528">
                <a:moveTo>
                  <a:pt x="0" y="0"/>
                </a:moveTo>
                <a:lnTo>
                  <a:pt x="1008527" y="0"/>
                </a:lnTo>
                <a:lnTo>
                  <a:pt x="1008527" y="1058569"/>
                </a:lnTo>
                <a:lnTo>
                  <a:pt x="0" y="10585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8984750" y="7480061"/>
            <a:ext cx="1514475" cy="1514475"/>
          </a:xfrm>
          <a:custGeom>
            <a:avLst/>
            <a:gdLst/>
            <a:ahLst/>
            <a:cxnLst/>
            <a:rect r="r" b="b" t="t" l="l"/>
            <a:pathLst>
              <a:path h="1514475" w="1514475">
                <a:moveTo>
                  <a:pt x="0" y="0"/>
                </a:moveTo>
                <a:lnTo>
                  <a:pt x="1514475" y="0"/>
                </a:lnTo>
                <a:lnTo>
                  <a:pt x="1514475" y="1514475"/>
                </a:lnTo>
                <a:lnTo>
                  <a:pt x="0" y="15144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18" id="18"/>
          <p:cNvSpPr/>
          <p:nvPr/>
        </p:nvSpPr>
        <p:spPr>
          <a:xfrm flipH="true">
            <a:off x="5453917" y="6834173"/>
            <a:ext cx="954229" cy="807671"/>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a:off x="7206220" y="7182833"/>
            <a:ext cx="19050" cy="970145"/>
          </a:xfrm>
          <a:prstGeom prst="line">
            <a:avLst/>
          </a:prstGeom>
          <a:ln cap="flat" w="38100">
            <a:solidFill>
              <a:srgbClr val="000000"/>
            </a:solidFill>
            <a:prstDash val="solid"/>
            <a:headEnd type="none" len="sm" w="sm"/>
            <a:tailEnd type="arrow" len="sm" w="med"/>
          </a:ln>
        </p:spPr>
      </p:sp>
      <p:sp>
        <p:nvSpPr>
          <p:cNvPr name="AutoShape 20" id="20"/>
          <p:cNvSpPr/>
          <p:nvPr/>
        </p:nvSpPr>
        <p:spPr>
          <a:xfrm>
            <a:off x="8115161" y="6819632"/>
            <a:ext cx="1028839" cy="660430"/>
          </a:xfrm>
          <a:prstGeom prst="line">
            <a:avLst/>
          </a:prstGeom>
          <a:ln cap="flat" w="38100">
            <a:solidFill>
              <a:srgbClr val="000000"/>
            </a:solidFill>
            <a:prstDash val="solid"/>
            <a:headEnd type="none" len="sm" w="sm"/>
            <a:tailEnd type="arrow" len="sm" w="med"/>
          </a:ln>
        </p:spPr>
      </p:sp>
      <p:sp>
        <p:nvSpPr>
          <p:cNvPr name="TextBox 21" id="21"/>
          <p:cNvSpPr txBox="true"/>
          <p:nvPr/>
        </p:nvSpPr>
        <p:spPr>
          <a:xfrm rot="0">
            <a:off x="6335380" y="2174771"/>
            <a:ext cx="2027752" cy="441331"/>
          </a:xfrm>
          <a:prstGeom prst="rect">
            <a:avLst/>
          </a:prstGeom>
        </p:spPr>
        <p:txBody>
          <a:bodyPr anchor="t" rtlCol="false" tIns="0" lIns="0" bIns="0" rIns="0">
            <a:spAutoFit/>
          </a:bodyPr>
          <a:lstStyle/>
          <a:p>
            <a:pPr algn="ctr">
              <a:lnSpc>
                <a:spcPts val="3532"/>
              </a:lnSpc>
            </a:pPr>
            <a:r>
              <a:rPr lang="en-US" sz="2522">
                <a:solidFill>
                  <a:srgbClr val="000000"/>
                </a:solidFill>
                <a:latin typeface="Canva Sans 2 Bold"/>
              </a:rPr>
              <a:t>Microservice</a:t>
            </a:r>
          </a:p>
        </p:txBody>
      </p:sp>
      <p:sp>
        <p:nvSpPr>
          <p:cNvPr name="TextBox 22" id="22"/>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6083" y="3018133"/>
            <a:ext cx="2058614" cy="1333982"/>
          </a:xfrm>
          <a:custGeom>
            <a:avLst/>
            <a:gdLst/>
            <a:ahLst/>
            <a:cxnLst/>
            <a:rect r="r" b="b" t="t" l="l"/>
            <a:pathLst>
              <a:path h="1333982" w="2058614">
                <a:moveTo>
                  <a:pt x="0" y="0"/>
                </a:moveTo>
                <a:lnTo>
                  <a:pt x="2058613" y="0"/>
                </a:lnTo>
                <a:lnTo>
                  <a:pt x="2058613" y="1333981"/>
                </a:lnTo>
                <a:lnTo>
                  <a:pt x="0" y="1333981"/>
                </a:lnTo>
                <a:lnTo>
                  <a:pt x="0" y="0"/>
                </a:lnTo>
                <a:close/>
              </a:path>
            </a:pathLst>
          </a:custGeom>
          <a:blipFill>
            <a:blip r:embed="rId5"/>
            <a:stretch>
              <a:fillRect l="0" t="0" r="0" b="0"/>
            </a:stretch>
          </a:blipFill>
        </p:spPr>
      </p:sp>
      <p:sp>
        <p:nvSpPr>
          <p:cNvPr name="Freeform 5" id="5"/>
          <p:cNvSpPr/>
          <p:nvPr/>
        </p:nvSpPr>
        <p:spPr>
          <a:xfrm flipH="false" flipV="false" rot="0">
            <a:off x="6408146" y="2853445"/>
            <a:ext cx="1634248" cy="1663356"/>
          </a:xfrm>
          <a:custGeom>
            <a:avLst/>
            <a:gdLst/>
            <a:ahLst/>
            <a:cxnLst/>
            <a:rect r="r" b="b" t="t" l="l"/>
            <a:pathLst>
              <a:path h="1663356" w="1634248">
                <a:moveTo>
                  <a:pt x="0" y="0"/>
                </a:moveTo>
                <a:lnTo>
                  <a:pt x="1634248" y="0"/>
                </a:lnTo>
                <a:lnTo>
                  <a:pt x="1634248" y="1663357"/>
                </a:lnTo>
                <a:lnTo>
                  <a:pt x="0" y="1663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335380" y="5406031"/>
            <a:ext cx="1779781" cy="1776803"/>
            <a:chOff x="0" y="0"/>
            <a:chExt cx="2373041" cy="2369070"/>
          </a:xfrm>
        </p:grpSpPr>
        <p:sp>
          <p:nvSpPr>
            <p:cNvPr name="Freeform 7" id="7"/>
            <p:cNvSpPr/>
            <p:nvPr/>
          </p:nvSpPr>
          <p:spPr>
            <a:xfrm flipH="false" flipV="false" rot="0">
              <a:off x="0" y="0"/>
              <a:ext cx="2373041" cy="2211243"/>
            </a:xfrm>
            <a:custGeom>
              <a:avLst/>
              <a:gdLst/>
              <a:ahLst/>
              <a:cxnLst/>
              <a:rect r="r" b="b" t="t" l="l"/>
              <a:pathLst>
                <a:path h="2211243" w="2373041">
                  <a:moveTo>
                    <a:pt x="0" y="0"/>
                  </a:moveTo>
                  <a:lnTo>
                    <a:pt x="2373041" y="0"/>
                  </a:lnTo>
                  <a:lnTo>
                    <a:pt x="2373041" y="2211243"/>
                  </a:lnTo>
                  <a:lnTo>
                    <a:pt x="0" y="2211243"/>
                  </a:lnTo>
                  <a:lnTo>
                    <a:pt x="0" y="0"/>
                  </a:lnTo>
                  <a:close/>
                </a:path>
              </a:pathLst>
            </a:custGeom>
            <a:blipFill>
              <a:blip r:embed="rId8"/>
              <a:stretch>
                <a:fillRect l="0" t="0" r="0" b="0"/>
              </a:stretch>
            </a:blipFill>
          </p:spPr>
        </p:sp>
        <p:sp>
          <p:nvSpPr>
            <p:cNvPr name="Freeform 8" id="8"/>
            <p:cNvSpPr/>
            <p:nvPr/>
          </p:nvSpPr>
          <p:spPr>
            <a:xfrm flipH="false" flipV="false" rot="0">
              <a:off x="1340732" y="1476123"/>
              <a:ext cx="1032309" cy="892947"/>
            </a:xfrm>
            <a:custGeom>
              <a:avLst/>
              <a:gdLst/>
              <a:ahLst/>
              <a:cxnLst/>
              <a:rect r="r" b="b" t="t" l="l"/>
              <a:pathLst>
                <a:path h="892947" w="1032309">
                  <a:moveTo>
                    <a:pt x="0" y="0"/>
                  </a:moveTo>
                  <a:lnTo>
                    <a:pt x="1032309" y="0"/>
                  </a:lnTo>
                  <a:lnTo>
                    <a:pt x="1032309" y="892947"/>
                  </a:lnTo>
                  <a:lnTo>
                    <a:pt x="0" y="892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8974139" y="2379398"/>
            <a:ext cx="2560247" cy="2611452"/>
          </a:xfrm>
          <a:custGeom>
            <a:avLst/>
            <a:gdLst/>
            <a:ahLst/>
            <a:cxnLst/>
            <a:rect r="r" b="b" t="t" l="l"/>
            <a:pathLst>
              <a:path h="2611452" w="2560247">
                <a:moveTo>
                  <a:pt x="0" y="0"/>
                </a:moveTo>
                <a:lnTo>
                  <a:pt x="2560246" y="0"/>
                </a:lnTo>
                <a:lnTo>
                  <a:pt x="2560246" y="2611451"/>
                </a:lnTo>
                <a:lnTo>
                  <a:pt x="0" y="2611451"/>
                </a:lnTo>
                <a:lnTo>
                  <a:pt x="0" y="0"/>
                </a:lnTo>
                <a:close/>
              </a:path>
            </a:pathLst>
          </a:custGeom>
          <a:blipFill>
            <a:blip r:embed="rId11"/>
            <a:stretch>
              <a:fillRect l="0" t="0" r="0" b="0"/>
            </a:stretch>
          </a:blipFill>
        </p:spPr>
      </p:sp>
      <p:sp>
        <p:nvSpPr>
          <p:cNvPr name="Freeform 10" id="10"/>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2" id="12"/>
          <p:cNvSpPr/>
          <p:nvPr/>
        </p:nvSpPr>
        <p:spPr>
          <a:xfrm>
            <a:off x="2234013" y="2557146"/>
            <a:ext cx="1182070" cy="460987"/>
          </a:xfrm>
          <a:prstGeom prst="line">
            <a:avLst/>
          </a:prstGeom>
          <a:ln cap="flat" w="38100">
            <a:solidFill>
              <a:srgbClr val="000000"/>
            </a:solidFill>
            <a:prstDash val="solid"/>
            <a:headEnd type="none" len="sm" w="sm"/>
            <a:tailEnd type="arrow" len="sm" w="med"/>
          </a:ln>
        </p:spPr>
      </p:sp>
      <p:sp>
        <p:nvSpPr>
          <p:cNvPr name="AutoShape 13" id="13"/>
          <p:cNvSpPr/>
          <p:nvPr/>
        </p:nvSpPr>
        <p:spPr>
          <a:xfrm>
            <a:off x="5474696" y="3685124"/>
            <a:ext cx="933450" cy="0"/>
          </a:xfrm>
          <a:prstGeom prst="line">
            <a:avLst/>
          </a:prstGeom>
          <a:ln cap="flat" w="38100">
            <a:solidFill>
              <a:srgbClr val="000000"/>
            </a:solidFill>
            <a:prstDash val="solid"/>
            <a:headEnd type="none" len="sm" w="sm"/>
            <a:tailEnd type="arrow" len="sm" w="med"/>
          </a:ln>
        </p:spPr>
      </p:sp>
      <p:sp>
        <p:nvSpPr>
          <p:cNvPr name="AutoShape 14" id="14"/>
          <p:cNvSpPr/>
          <p:nvPr/>
        </p:nvSpPr>
        <p:spPr>
          <a:xfrm flipV="true">
            <a:off x="2234013" y="4352114"/>
            <a:ext cx="1182070" cy="1178582"/>
          </a:xfrm>
          <a:prstGeom prst="line">
            <a:avLst/>
          </a:prstGeom>
          <a:ln cap="flat" w="38100">
            <a:solidFill>
              <a:srgbClr val="000000"/>
            </a:solidFill>
            <a:prstDash val="solid"/>
            <a:headEnd type="none" len="sm" w="sm"/>
            <a:tailEnd type="arrow" len="sm" w="med"/>
          </a:ln>
        </p:spPr>
      </p:sp>
      <p:sp>
        <p:nvSpPr>
          <p:cNvPr name="AutoShape 15" id="15"/>
          <p:cNvSpPr/>
          <p:nvPr/>
        </p:nvSpPr>
        <p:spPr>
          <a:xfrm flipV="true">
            <a:off x="8042394" y="3685124"/>
            <a:ext cx="931744" cy="0"/>
          </a:xfrm>
          <a:prstGeom prst="line">
            <a:avLst/>
          </a:prstGeom>
          <a:ln cap="flat" w="38100">
            <a:solidFill>
              <a:srgbClr val="000000"/>
            </a:solidFill>
            <a:prstDash val="solid"/>
            <a:headEnd type="none" len="sm" w="sm"/>
            <a:tailEnd type="arrow" len="sm" w="med"/>
          </a:ln>
        </p:spPr>
      </p:sp>
      <p:sp>
        <p:nvSpPr>
          <p:cNvPr name="AutoShape 16" id="16"/>
          <p:cNvSpPr/>
          <p:nvPr/>
        </p:nvSpPr>
        <p:spPr>
          <a:xfrm flipV="true">
            <a:off x="7225270" y="4516802"/>
            <a:ext cx="0" cy="889229"/>
          </a:xfrm>
          <a:prstGeom prst="line">
            <a:avLst/>
          </a:prstGeom>
          <a:ln cap="flat" w="38100">
            <a:solidFill>
              <a:srgbClr val="000000"/>
            </a:solidFill>
            <a:prstDash val="solid"/>
            <a:headEnd type="none" len="sm" w="sm"/>
            <a:tailEnd type="arrow" len="sm" w="med"/>
          </a:ln>
        </p:spPr>
      </p:sp>
      <p:sp>
        <p:nvSpPr>
          <p:cNvPr name="Freeform 17" id="17"/>
          <p:cNvSpPr/>
          <p:nvPr/>
        </p:nvSpPr>
        <p:spPr>
          <a:xfrm flipH="false" flipV="false" rot="0">
            <a:off x="4445390" y="7539374"/>
            <a:ext cx="1008528" cy="1058569"/>
          </a:xfrm>
          <a:custGeom>
            <a:avLst/>
            <a:gdLst/>
            <a:ahLst/>
            <a:cxnLst/>
            <a:rect r="r" b="b" t="t" l="l"/>
            <a:pathLst>
              <a:path h="1058569" w="1008528">
                <a:moveTo>
                  <a:pt x="0" y="0"/>
                </a:moveTo>
                <a:lnTo>
                  <a:pt x="1008527" y="0"/>
                </a:lnTo>
                <a:lnTo>
                  <a:pt x="1008527" y="1058569"/>
                </a:lnTo>
                <a:lnTo>
                  <a:pt x="0" y="10585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8984750" y="7480061"/>
            <a:ext cx="1514475" cy="1514475"/>
          </a:xfrm>
          <a:custGeom>
            <a:avLst/>
            <a:gdLst/>
            <a:ahLst/>
            <a:cxnLst/>
            <a:rect r="r" b="b" t="t" l="l"/>
            <a:pathLst>
              <a:path h="1514475" w="1514475">
                <a:moveTo>
                  <a:pt x="0" y="0"/>
                </a:moveTo>
                <a:lnTo>
                  <a:pt x="1514475" y="0"/>
                </a:lnTo>
                <a:lnTo>
                  <a:pt x="1514475" y="1514475"/>
                </a:lnTo>
                <a:lnTo>
                  <a:pt x="0" y="15144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AutoShape 20" id="20"/>
          <p:cNvSpPr/>
          <p:nvPr/>
        </p:nvSpPr>
        <p:spPr>
          <a:xfrm flipH="true">
            <a:off x="5453917" y="6834173"/>
            <a:ext cx="954229" cy="807671"/>
          </a:xfrm>
          <a:prstGeom prst="line">
            <a:avLst/>
          </a:prstGeom>
          <a:ln cap="flat" w="38100">
            <a:solidFill>
              <a:srgbClr val="000000"/>
            </a:solidFill>
            <a:prstDash val="solid"/>
            <a:headEnd type="none" len="sm" w="sm"/>
            <a:tailEnd type="arrow" len="sm" w="med"/>
          </a:ln>
        </p:spPr>
      </p:sp>
      <p:sp>
        <p:nvSpPr>
          <p:cNvPr name="AutoShape 21" id="21"/>
          <p:cNvSpPr/>
          <p:nvPr/>
        </p:nvSpPr>
        <p:spPr>
          <a:xfrm flipH="true">
            <a:off x="7206220" y="7182833"/>
            <a:ext cx="19050" cy="970145"/>
          </a:xfrm>
          <a:prstGeom prst="line">
            <a:avLst/>
          </a:prstGeom>
          <a:ln cap="flat" w="38100">
            <a:solidFill>
              <a:srgbClr val="000000"/>
            </a:solidFill>
            <a:prstDash val="solid"/>
            <a:headEnd type="none" len="sm" w="sm"/>
            <a:tailEnd type="arrow" len="sm" w="med"/>
          </a:ln>
        </p:spPr>
      </p:sp>
      <p:sp>
        <p:nvSpPr>
          <p:cNvPr name="AutoShape 22" id="22"/>
          <p:cNvSpPr/>
          <p:nvPr/>
        </p:nvSpPr>
        <p:spPr>
          <a:xfrm>
            <a:off x="8115161" y="6819632"/>
            <a:ext cx="1028839" cy="660430"/>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6335380" y="2174771"/>
            <a:ext cx="2027752" cy="441331"/>
          </a:xfrm>
          <a:prstGeom prst="rect">
            <a:avLst/>
          </a:prstGeom>
        </p:spPr>
        <p:txBody>
          <a:bodyPr anchor="t" rtlCol="false" tIns="0" lIns="0" bIns="0" rIns="0">
            <a:spAutoFit/>
          </a:bodyPr>
          <a:lstStyle/>
          <a:p>
            <a:pPr algn="ctr">
              <a:lnSpc>
                <a:spcPts val="3532"/>
              </a:lnSpc>
            </a:pPr>
            <a:r>
              <a:rPr lang="en-US" sz="2522">
                <a:solidFill>
                  <a:srgbClr val="000000"/>
                </a:solidFill>
                <a:latin typeface="Canva Sans 2 Bold"/>
              </a:rPr>
              <a:t>Microservice</a:t>
            </a:r>
          </a:p>
        </p:txBody>
      </p:sp>
      <p:sp>
        <p:nvSpPr>
          <p:cNvPr name="TextBox 24" id="24"/>
          <p:cNvSpPr txBox="true"/>
          <p:nvPr/>
        </p:nvSpPr>
        <p:spPr>
          <a:xfrm rot="0">
            <a:off x="9154291" y="1933237"/>
            <a:ext cx="1731471" cy="441331"/>
          </a:xfrm>
          <a:prstGeom prst="rect">
            <a:avLst/>
          </a:prstGeom>
        </p:spPr>
        <p:txBody>
          <a:bodyPr anchor="t" rtlCol="false" tIns="0" lIns="0" bIns="0" rIns="0">
            <a:spAutoFit/>
          </a:bodyPr>
          <a:lstStyle/>
          <a:p>
            <a:pPr algn="ctr">
              <a:lnSpc>
                <a:spcPts val="3532"/>
              </a:lnSpc>
            </a:pPr>
            <a:r>
              <a:rPr lang="en-US" sz="2522">
                <a:solidFill>
                  <a:srgbClr val="000000"/>
                </a:solidFill>
                <a:latin typeface="Canva Sans 2 Bold"/>
              </a:rPr>
              <a:t>Blockchain</a:t>
            </a:r>
          </a:p>
        </p:txBody>
      </p:sp>
      <p:sp>
        <p:nvSpPr>
          <p:cNvPr name="TextBox 25" id="25"/>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sp>
        <p:nvSpPr>
          <p:cNvPr name="Freeform 2" id="2"/>
          <p:cNvSpPr/>
          <p:nvPr/>
        </p:nvSpPr>
        <p:spPr>
          <a:xfrm flipH="false" flipV="false" rot="0">
            <a:off x="1027930" y="1028700"/>
            <a:ext cx="1206083" cy="1528446"/>
          </a:xfrm>
          <a:custGeom>
            <a:avLst/>
            <a:gdLst/>
            <a:ahLst/>
            <a:cxnLst/>
            <a:rect r="r" b="b" t="t" l="l"/>
            <a:pathLst>
              <a:path h="1528446" w="1206083">
                <a:moveTo>
                  <a:pt x="0" y="0"/>
                </a:moveTo>
                <a:lnTo>
                  <a:pt x="1206083" y="0"/>
                </a:lnTo>
                <a:lnTo>
                  <a:pt x="1206083" y="1528446"/>
                </a:lnTo>
                <a:lnTo>
                  <a:pt x="0" y="1528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766961"/>
            <a:ext cx="1205313" cy="1527471"/>
          </a:xfrm>
          <a:custGeom>
            <a:avLst/>
            <a:gdLst/>
            <a:ahLst/>
            <a:cxnLst/>
            <a:rect r="r" b="b" t="t" l="l"/>
            <a:pathLst>
              <a:path h="1527471" w="1205313">
                <a:moveTo>
                  <a:pt x="0" y="0"/>
                </a:moveTo>
                <a:lnTo>
                  <a:pt x="1205313" y="0"/>
                </a:lnTo>
                <a:lnTo>
                  <a:pt x="1205313" y="1527471"/>
                </a:lnTo>
                <a:lnTo>
                  <a:pt x="0" y="152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16083" y="3018133"/>
            <a:ext cx="2058614" cy="1333982"/>
          </a:xfrm>
          <a:custGeom>
            <a:avLst/>
            <a:gdLst/>
            <a:ahLst/>
            <a:cxnLst/>
            <a:rect r="r" b="b" t="t" l="l"/>
            <a:pathLst>
              <a:path h="1333982" w="2058614">
                <a:moveTo>
                  <a:pt x="0" y="0"/>
                </a:moveTo>
                <a:lnTo>
                  <a:pt x="2058613" y="0"/>
                </a:lnTo>
                <a:lnTo>
                  <a:pt x="2058613" y="1333981"/>
                </a:lnTo>
                <a:lnTo>
                  <a:pt x="0" y="1333981"/>
                </a:lnTo>
                <a:lnTo>
                  <a:pt x="0" y="0"/>
                </a:lnTo>
                <a:close/>
              </a:path>
            </a:pathLst>
          </a:custGeom>
          <a:blipFill>
            <a:blip r:embed="rId5"/>
            <a:stretch>
              <a:fillRect l="0" t="0" r="0" b="0"/>
            </a:stretch>
          </a:blipFill>
        </p:spPr>
      </p:sp>
      <p:sp>
        <p:nvSpPr>
          <p:cNvPr name="Freeform 5" id="5"/>
          <p:cNvSpPr/>
          <p:nvPr/>
        </p:nvSpPr>
        <p:spPr>
          <a:xfrm flipH="false" flipV="false" rot="0">
            <a:off x="6408146" y="2853445"/>
            <a:ext cx="1634248" cy="1663356"/>
          </a:xfrm>
          <a:custGeom>
            <a:avLst/>
            <a:gdLst/>
            <a:ahLst/>
            <a:cxnLst/>
            <a:rect r="r" b="b" t="t" l="l"/>
            <a:pathLst>
              <a:path h="1663356" w="1634248">
                <a:moveTo>
                  <a:pt x="0" y="0"/>
                </a:moveTo>
                <a:lnTo>
                  <a:pt x="1634248" y="0"/>
                </a:lnTo>
                <a:lnTo>
                  <a:pt x="1634248" y="1663357"/>
                </a:lnTo>
                <a:lnTo>
                  <a:pt x="0" y="1663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6335380" y="5406031"/>
            <a:ext cx="1779781" cy="1776803"/>
            <a:chOff x="0" y="0"/>
            <a:chExt cx="2373041" cy="2369070"/>
          </a:xfrm>
        </p:grpSpPr>
        <p:sp>
          <p:nvSpPr>
            <p:cNvPr name="Freeform 7" id="7"/>
            <p:cNvSpPr/>
            <p:nvPr/>
          </p:nvSpPr>
          <p:spPr>
            <a:xfrm flipH="false" flipV="false" rot="0">
              <a:off x="0" y="0"/>
              <a:ext cx="2373041" cy="2211243"/>
            </a:xfrm>
            <a:custGeom>
              <a:avLst/>
              <a:gdLst/>
              <a:ahLst/>
              <a:cxnLst/>
              <a:rect r="r" b="b" t="t" l="l"/>
              <a:pathLst>
                <a:path h="2211243" w="2373041">
                  <a:moveTo>
                    <a:pt x="0" y="0"/>
                  </a:moveTo>
                  <a:lnTo>
                    <a:pt x="2373041" y="0"/>
                  </a:lnTo>
                  <a:lnTo>
                    <a:pt x="2373041" y="2211243"/>
                  </a:lnTo>
                  <a:lnTo>
                    <a:pt x="0" y="2211243"/>
                  </a:lnTo>
                  <a:lnTo>
                    <a:pt x="0" y="0"/>
                  </a:lnTo>
                  <a:close/>
                </a:path>
              </a:pathLst>
            </a:custGeom>
            <a:blipFill>
              <a:blip r:embed="rId8"/>
              <a:stretch>
                <a:fillRect l="0" t="0" r="0" b="0"/>
              </a:stretch>
            </a:blipFill>
          </p:spPr>
        </p:sp>
        <p:sp>
          <p:nvSpPr>
            <p:cNvPr name="Freeform 8" id="8"/>
            <p:cNvSpPr/>
            <p:nvPr/>
          </p:nvSpPr>
          <p:spPr>
            <a:xfrm flipH="false" flipV="false" rot="0">
              <a:off x="1340732" y="1476123"/>
              <a:ext cx="1032309" cy="892947"/>
            </a:xfrm>
            <a:custGeom>
              <a:avLst/>
              <a:gdLst/>
              <a:ahLst/>
              <a:cxnLst/>
              <a:rect r="r" b="b" t="t" l="l"/>
              <a:pathLst>
                <a:path h="892947" w="1032309">
                  <a:moveTo>
                    <a:pt x="0" y="0"/>
                  </a:moveTo>
                  <a:lnTo>
                    <a:pt x="1032309" y="0"/>
                  </a:lnTo>
                  <a:lnTo>
                    <a:pt x="1032309" y="892947"/>
                  </a:lnTo>
                  <a:lnTo>
                    <a:pt x="0" y="8929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9" id="9"/>
          <p:cNvSpPr/>
          <p:nvPr/>
        </p:nvSpPr>
        <p:spPr>
          <a:xfrm flipH="false" flipV="false" rot="0">
            <a:off x="8974139" y="2379398"/>
            <a:ext cx="2560247" cy="2611452"/>
          </a:xfrm>
          <a:custGeom>
            <a:avLst/>
            <a:gdLst/>
            <a:ahLst/>
            <a:cxnLst/>
            <a:rect r="r" b="b" t="t" l="l"/>
            <a:pathLst>
              <a:path h="2611452" w="2560247">
                <a:moveTo>
                  <a:pt x="0" y="0"/>
                </a:moveTo>
                <a:lnTo>
                  <a:pt x="2560246" y="0"/>
                </a:lnTo>
                <a:lnTo>
                  <a:pt x="2560246" y="2611451"/>
                </a:lnTo>
                <a:lnTo>
                  <a:pt x="0" y="2611451"/>
                </a:lnTo>
                <a:lnTo>
                  <a:pt x="0" y="0"/>
                </a:lnTo>
                <a:close/>
              </a:path>
            </a:pathLst>
          </a:custGeom>
          <a:blipFill>
            <a:blip r:embed="rId11"/>
            <a:stretch>
              <a:fillRect l="0" t="0" r="0" b="0"/>
            </a:stretch>
          </a:blipFill>
        </p:spPr>
      </p:sp>
      <p:sp>
        <p:nvSpPr>
          <p:cNvPr name="Freeform 10" id="10"/>
          <p:cNvSpPr/>
          <p:nvPr/>
        </p:nvSpPr>
        <p:spPr>
          <a:xfrm flipH="false" flipV="false" rot="0">
            <a:off x="12467835" y="3122081"/>
            <a:ext cx="1068945" cy="1087985"/>
          </a:xfrm>
          <a:custGeom>
            <a:avLst/>
            <a:gdLst/>
            <a:ahLst/>
            <a:cxnLst/>
            <a:rect r="r" b="b" t="t" l="l"/>
            <a:pathLst>
              <a:path h="1087985" w="1068945">
                <a:moveTo>
                  <a:pt x="0" y="0"/>
                </a:moveTo>
                <a:lnTo>
                  <a:pt x="1068945" y="0"/>
                </a:lnTo>
                <a:lnTo>
                  <a:pt x="1068945" y="1087985"/>
                </a:lnTo>
                <a:lnTo>
                  <a:pt x="0" y="1087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730700" y="2231921"/>
            <a:ext cx="2528600" cy="2758928"/>
          </a:xfrm>
          <a:custGeom>
            <a:avLst/>
            <a:gdLst/>
            <a:ahLst/>
            <a:cxnLst/>
            <a:rect r="r" b="b" t="t" l="l"/>
            <a:pathLst>
              <a:path h="2758928" w="2528600">
                <a:moveTo>
                  <a:pt x="0" y="0"/>
                </a:moveTo>
                <a:lnTo>
                  <a:pt x="2528600" y="0"/>
                </a:lnTo>
                <a:lnTo>
                  <a:pt x="2528600" y="2758928"/>
                </a:lnTo>
                <a:lnTo>
                  <a:pt x="0" y="27589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2440305" y="924679"/>
            <a:ext cx="372115" cy="1257798"/>
          </a:xfrm>
          <a:custGeom>
            <a:avLst/>
            <a:gdLst/>
            <a:ahLst/>
            <a:cxnLst/>
            <a:rect r="r" b="b" t="t" l="l"/>
            <a:pathLst>
              <a:path h="1257798" w="372115">
                <a:moveTo>
                  <a:pt x="0" y="0"/>
                </a:moveTo>
                <a:lnTo>
                  <a:pt x="372115" y="0"/>
                </a:lnTo>
                <a:lnTo>
                  <a:pt x="372115" y="1257798"/>
                </a:lnTo>
                <a:lnTo>
                  <a:pt x="0" y="12577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2349018" y="5970171"/>
            <a:ext cx="581734" cy="864001"/>
          </a:xfrm>
          <a:custGeom>
            <a:avLst/>
            <a:gdLst/>
            <a:ahLst/>
            <a:cxnLst/>
            <a:rect r="r" b="b" t="t" l="l"/>
            <a:pathLst>
              <a:path h="864001" w="581734">
                <a:moveTo>
                  <a:pt x="0" y="0"/>
                </a:moveTo>
                <a:lnTo>
                  <a:pt x="581735" y="0"/>
                </a:lnTo>
                <a:lnTo>
                  <a:pt x="581735" y="864002"/>
                </a:lnTo>
                <a:lnTo>
                  <a:pt x="0" y="8640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14" id="14"/>
          <p:cNvSpPr/>
          <p:nvPr/>
        </p:nvSpPr>
        <p:spPr>
          <a:xfrm>
            <a:off x="2234013" y="2557146"/>
            <a:ext cx="1182070" cy="460987"/>
          </a:xfrm>
          <a:prstGeom prst="line">
            <a:avLst/>
          </a:prstGeom>
          <a:ln cap="flat" w="38100">
            <a:solidFill>
              <a:srgbClr val="000000"/>
            </a:solidFill>
            <a:prstDash val="solid"/>
            <a:headEnd type="none" len="sm" w="sm"/>
            <a:tailEnd type="arrow" len="sm" w="med"/>
          </a:ln>
        </p:spPr>
      </p:sp>
      <p:sp>
        <p:nvSpPr>
          <p:cNvPr name="AutoShape 15" id="15"/>
          <p:cNvSpPr/>
          <p:nvPr/>
        </p:nvSpPr>
        <p:spPr>
          <a:xfrm>
            <a:off x="5474696" y="3685124"/>
            <a:ext cx="933450" cy="0"/>
          </a:xfrm>
          <a:prstGeom prst="line">
            <a:avLst/>
          </a:prstGeom>
          <a:ln cap="flat" w="38100">
            <a:solidFill>
              <a:srgbClr val="000000"/>
            </a:solidFill>
            <a:prstDash val="solid"/>
            <a:headEnd type="none" len="sm" w="sm"/>
            <a:tailEnd type="arrow" len="sm" w="med"/>
          </a:ln>
        </p:spPr>
      </p:sp>
      <p:sp>
        <p:nvSpPr>
          <p:cNvPr name="AutoShape 16" id="16"/>
          <p:cNvSpPr/>
          <p:nvPr/>
        </p:nvSpPr>
        <p:spPr>
          <a:xfrm flipV="true">
            <a:off x="2234013" y="4352114"/>
            <a:ext cx="1182070" cy="1178582"/>
          </a:xfrm>
          <a:prstGeom prst="line">
            <a:avLst/>
          </a:prstGeom>
          <a:ln cap="flat" w="38100">
            <a:solidFill>
              <a:srgbClr val="000000"/>
            </a:solidFill>
            <a:prstDash val="solid"/>
            <a:headEnd type="none" len="sm" w="sm"/>
            <a:tailEnd type="arrow" len="sm" w="med"/>
          </a:ln>
        </p:spPr>
      </p:sp>
      <p:sp>
        <p:nvSpPr>
          <p:cNvPr name="AutoShape 17" id="17"/>
          <p:cNvSpPr/>
          <p:nvPr/>
        </p:nvSpPr>
        <p:spPr>
          <a:xfrm>
            <a:off x="10848585" y="3666074"/>
            <a:ext cx="1619250" cy="0"/>
          </a:xfrm>
          <a:prstGeom prst="line">
            <a:avLst/>
          </a:prstGeom>
          <a:ln cap="flat" w="38100">
            <a:solidFill>
              <a:srgbClr val="000000"/>
            </a:solidFill>
            <a:prstDash val="solid"/>
            <a:headEnd type="none" len="sm" w="sm"/>
            <a:tailEnd type="arrow" len="sm" w="med"/>
          </a:ln>
        </p:spPr>
      </p:sp>
      <p:sp>
        <p:nvSpPr>
          <p:cNvPr name="AutoShape 18" id="18"/>
          <p:cNvSpPr/>
          <p:nvPr/>
        </p:nvSpPr>
        <p:spPr>
          <a:xfrm flipV="true">
            <a:off x="8042394" y="3685124"/>
            <a:ext cx="931744" cy="0"/>
          </a:xfrm>
          <a:prstGeom prst="line">
            <a:avLst/>
          </a:prstGeom>
          <a:ln cap="flat" w="38100">
            <a:solidFill>
              <a:srgbClr val="000000"/>
            </a:solidFill>
            <a:prstDash val="solid"/>
            <a:headEnd type="none" len="sm" w="sm"/>
            <a:tailEnd type="arrow" len="sm" w="med"/>
          </a:ln>
        </p:spPr>
      </p:sp>
      <p:sp>
        <p:nvSpPr>
          <p:cNvPr name="AutoShape 19" id="19"/>
          <p:cNvSpPr/>
          <p:nvPr/>
        </p:nvSpPr>
        <p:spPr>
          <a:xfrm flipV="true">
            <a:off x="13536780" y="3647024"/>
            <a:ext cx="736720" cy="19050"/>
          </a:xfrm>
          <a:prstGeom prst="line">
            <a:avLst/>
          </a:prstGeom>
          <a:ln cap="flat" w="38100">
            <a:solidFill>
              <a:srgbClr val="000000"/>
            </a:solidFill>
            <a:prstDash val="solid"/>
            <a:headEnd type="none" len="sm" w="sm"/>
            <a:tailEnd type="arrow" len="sm" w="med"/>
          </a:ln>
        </p:spPr>
      </p:sp>
      <p:sp>
        <p:nvSpPr>
          <p:cNvPr name="AutoShape 20" id="20"/>
          <p:cNvSpPr/>
          <p:nvPr/>
        </p:nvSpPr>
        <p:spPr>
          <a:xfrm flipV="true">
            <a:off x="7225270" y="4516802"/>
            <a:ext cx="0" cy="889229"/>
          </a:xfrm>
          <a:prstGeom prst="line">
            <a:avLst/>
          </a:prstGeom>
          <a:ln cap="flat" w="38100">
            <a:solidFill>
              <a:srgbClr val="000000"/>
            </a:solidFill>
            <a:prstDash val="solid"/>
            <a:headEnd type="none" len="sm" w="sm"/>
            <a:tailEnd type="arrow" len="sm" w="med"/>
          </a:ln>
        </p:spPr>
      </p:sp>
      <p:sp>
        <p:nvSpPr>
          <p:cNvPr name="Freeform 21" id="21"/>
          <p:cNvSpPr/>
          <p:nvPr/>
        </p:nvSpPr>
        <p:spPr>
          <a:xfrm flipH="false" flipV="false" rot="0">
            <a:off x="4445390" y="7539374"/>
            <a:ext cx="1008528" cy="1058569"/>
          </a:xfrm>
          <a:custGeom>
            <a:avLst/>
            <a:gdLst/>
            <a:ahLst/>
            <a:cxnLst/>
            <a:rect r="r" b="b" t="t" l="l"/>
            <a:pathLst>
              <a:path h="1058569" w="1008528">
                <a:moveTo>
                  <a:pt x="0" y="0"/>
                </a:moveTo>
                <a:lnTo>
                  <a:pt x="1008527" y="0"/>
                </a:lnTo>
                <a:lnTo>
                  <a:pt x="1008527" y="1058569"/>
                </a:lnTo>
                <a:lnTo>
                  <a:pt x="0" y="10585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0">
            <a:off x="6601829" y="8152979"/>
            <a:ext cx="1208783" cy="1683116"/>
          </a:xfrm>
          <a:custGeom>
            <a:avLst/>
            <a:gdLst/>
            <a:ahLst/>
            <a:cxnLst/>
            <a:rect r="r" b="b" t="t" l="l"/>
            <a:pathLst>
              <a:path h="1683116" w="1208783">
                <a:moveTo>
                  <a:pt x="0" y="0"/>
                </a:moveTo>
                <a:lnTo>
                  <a:pt x="1208783" y="0"/>
                </a:lnTo>
                <a:lnTo>
                  <a:pt x="1208783" y="1683115"/>
                </a:lnTo>
                <a:lnTo>
                  <a:pt x="0" y="168311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3" id="23"/>
          <p:cNvSpPr/>
          <p:nvPr/>
        </p:nvSpPr>
        <p:spPr>
          <a:xfrm flipH="false" flipV="false" rot="0">
            <a:off x="8984750" y="7480061"/>
            <a:ext cx="1514475" cy="1514475"/>
          </a:xfrm>
          <a:custGeom>
            <a:avLst/>
            <a:gdLst/>
            <a:ahLst/>
            <a:cxnLst/>
            <a:rect r="r" b="b" t="t" l="l"/>
            <a:pathLst>
              <a:path h="1514475" w="1514475">
                <a:moveTo>
                  <a:pt x="0" y="0"/>
                </a:moveTo>
                <a:lnTo>
                  <a:pt x="1514475" y="0"/>
                </a:lnTo>
                <a:lnTo>
                  <a:pt x="1514475" y="1514475"/>
                </a:lnTo>
                <a:lnTo>
                  <a:pt x="0" y="151447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AutoShape 24" id="24"/>
          <p:cNvSpPr/>
          <p:nvPr/>
        </p:nvSpPr>
        <p:spPr>
          <a:xfrm flipH="true">
            <a:off x="5453917" y="6834173"/>
            <a:ext cx="954229" cy="807671"/>
          </a:xfrm>
          <a:prstGeom prst="line">
            <a:avLst/>
          </a:prstGeom>
          <a:ln cap="flat" w="38100">
            <a:solidFill>
              <a:srgbClr val="000000"/>
            </a:solidFill>
            <a:prstDash val="solid"/>
            <a:headEnd type="none" len="sm" w="sm"/>
            <a:tailEnd type="arrow" len="sm" w="med"/>
          </a:ln>
        </p:spPr>
      </p:sp>
      <p:sp>
        <p:nvSpPr>
          <p:cNvPr name="AutoShape 25" id="25"/>
          <p:cNvSpPr/>
          <p:nvPr/>
        </p:nvSpPr>
        <p:spPr>
          <a:xfrm flipH="true">
            <a:off x="7206220" y="7182833"/>
            <a:ext cx="19050" cy="970145"/>
          </a:xfrm>
          <a:prstGeom prst="line">
            <a:avLst/>
          </a:prstGeom>
          <a:ln cap="flat" w="38100">
            <a:solidFill>
              <a:srgbClr val="000000"/>
            </a:solidFill>
            <a:prstDash val="solid"/>
            <a:headEnd type="none" len="sm" w="sm"/>
            <a:tailEnd type="arrow" len="sm" w="med"/>
          </a:ln>
        </p:spPr>
      </p:sp>
      <p:sp>
        <p:nvSpPr>
          <p:cNvPr name="AutoShape 26" id="26"/>
          <p:cNvSpPr/>
          <p:nvPr/>
        </p:nvSpPr>
        <p:spPr>
          <a:xfrm>
            <a:off x="8115161" y="6819632"/>
            <a:ext cx="1028839" cy="660430"/>
          </a:xfrm>
          <a:prstGeom prst="line">
            <a:avLst/>
          </a:prstGeom>
          <a:ln cap="flat" w="38100">
            <a:solidFill>
              <a:srgbClr val="000000"/>
            </a:solidFill>
            <a:prstDash val="solid"/>
            <a:headEnd type="none" len="sm" w="sm"/>
            <a:tailEnd type="arrow" len="sm" w="med"/>
          </a:ln>
        </p:spPr>
      </p:sp>
      <p:sp>
        <p:nvSpPr>
          <p:cNvPr name="TextBox 27" id="27"/>
          <p:cNvSpPr txBox="true"/>
          <p:nvPr/>
        </p:nvSpPr>
        <p:spPr>
          <a:xfrm rot="0">
            <a:off x="6335380" y="2174771"/>
            <a:ext cx="2027752" cy="441331"/>
          </a:xfrm>
          <a:prstGeom prst="rect">
            <a:avLst/>
          </a:prstGeom>
        </p:spPr>
        <p:txBody>
          <a:bodyPr anchor="t" rtlCol="false" tIns="0" lIns="0" bIns="0" rIns="0">
            <a:spAutoFit/>
          </a:bodyPr>
          <a:lstStyle/>
          <a:p>
            <a:pPr algn="ctr">
              <a:lnSpc>
                <a:spcPts val="3532"/>
              </a:lnSpc>
            </a:pPr>
            <a:r>
              <a:rPr lang="en-US" sz="2522">
                <a:solidFill>
                  <a:srgbClr val="000000"/>
                </a:solidFill>
                <a:latin typeface="Canva Sans 2 Bold"/>
              </a:rPr>
              <a:t>Microservice</a:t>
            </a:r>
          </a:p>
        </p:txBody>
      </p:sp>
      <p:sp>
        <p:nvSpPr>
          <p:cNvPr name="TextBox 28" id="28"/>
          <p:cNvSpPr txBox="true"/>
          <p:nvPr/>
        </p:nvSpPr>
        <p:spPr>
          <a:xfrm rot="0">
            <a:off x="9154291" y="1933237"/>
            <a:ext cx="1731471" cy="441331"/>
          </a:xfrm>
          <a:prstGeom prst="rect">
            <a:avLst/>
          </a:prstGeom>
        </p:spPr>
        <p:txBody>
          <a:bodyPr anchor="t" rtlCol="false" tIns="0" lIns="0" bIns="0" rIns="0">
            <a:spAutoFit/>
          </a:bodyPr>
          <a:lstStyle/>
          <a:p>
            <a:pPr algn="ctr">
              <a:lnSpc>
                <a:spcPts val="3532"/>
              </a:lnSpc>
            </a:pPr>
            <a:r>
              <a:rPr lang="en-US" sz="2522">
                <a:solidFill>
                  <a:srgbClr val="000000"/>
                </a:solidFill>
                <a:latin typeface="Canva Sans 2 Bold"/>
              </a:rPr>
              <a:t>Blockchain</a:t>
            </a:r>
          </a:p>
        </p:txBody>
      </p:sp>
      <p:sp>
        <p:nvSpPr>
          <p:cNvPr name="TextBox 29" id="29"/>
          <p:cNvSpPr txBox="true"/>
          <p:nvPr/>
        </p:nvSpPr>
        <p:spPr>
          <a:xfrm rot="0">
            <a:off x="17466406" y="9163050"/>
            <a:ext cx="348020"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5EF"/>
        </a:solidFill>
      </p:bgPr>
    </p:bg>
    <p:spTree>
      <p:nvGrpSpPr>
        <p:cNvPr id="1" name=""/>
        <p:cNvGrpSpPr/>
        <p:nvPr/>
      </p:nvGrpSpPr>
      <p:grpSpPr>
        <a:xfrm>
          <a:off x="0" y="0"/>
          <a:ext cx="0" cy="0"/>
          <a:chOff x="0" y="0"/>
          <a:chExt cx="0" cy="0"/>
        </a:xfrm>
      </p:grpSpPr>
      <p:grpSp>
        <p:nvGrpSpPr>
          <p:cNvPr name="Group 2" id="2"/>
          <p:cNvGrpSpPr/>
          <p:nvPr/>
        </p:nvGrpSpPr>
        <p:grpSpPr>
          <a:xfrm rot="-10800000">
            <a:off x="16690227" y="8807534"/>
            <a:ext cx="2277131" cy="901533"/>
            <a:chOff x="0" y="0"/>
            <a:chExt cx="1443520" cy="571500"/>
          </a:xfrm>
        </p:grpSpPr>
        <p:sp>
          <p:nvSpPr>
            <p:cNvPr name="Freeform 3" id="3"/>
            <p:cNvSpPr/>
            <p:nvPr/>
          </p:nvSpPr>
          <p:spPr>
            <a:xfrm flipH="false" flipV="false" rot="0">
              <a:off x="0" y="255270"/>
              <a:ext cx="1443520" cy="69850"/>
            </a:xfrm>
            <a:custGeom>
              <a:avLst/>
              <a:gdLst/>
              <a:ahLst/>
              <a:cxnLst/>
              <a:rect r="r" b="b" t="t" l="l"/>
              <a:pathLst>
                <a:path h="69850" w="1443520">
                  <a:moveTo>
                    <a:pt x="1152690" y="0"/>
                  </a:moveTo>
                  <a:lnTo>
                    <a:pt x="0" y="0"/>
                  </a:lnTo>
                  <a:lnTo>
                    <a:pt x="0" y="69850"/>
                  </a:lnTo>
                  <a:lnTo>
                    <a:pt x="1443520" y="69850"/>
                  </a:lnTo>
                  <a:lnTo>
                    <a:pt x="1443520" y="0"/>
                  </a:lnTo>
                  <a:close/>
                </a:path>
              </a:pathLst>
            </a:custGeom>
            <a:solidFill>
              <a:srgbClr val="7ACB53"/>
            </a:solidFill>
          </p:spPr>
        </p:sp>
      </p:grpSp>
      <p:sp>
        <p:nvSpPr>
          <p:cNvPr name="TextBox 4" id="4"/>
          <p:cNvSpPr txBox="true"/>
          <p:nvPr/>
        </p:nvSpPr>
        <p:spPr>
          <a:xfrm rot="0">
            <a:off x="681889" y="171741"/>
            <a:ext cx="4513768" cy="2808750"/>
          </a:xfrm>
          <a:prstGeom prst="rect">
            <a:avLst/>
          </a:prstGeom>
        </p:spPr>
        <p:txBody>
          <a:bodyPr anchor="t" rtlCol="false" tIns="0" lIns="0" bIns="0" rIns="0">
            <a:spAutoFit/>
          </a:bodyPr>
          <a:lstStyle/>
          <a:p>
            <a:pPr algn="ctr">
              <a:lnSpc>
                <a:spcPts val="23029"/>
              </a:lnSpc>
            </a:pPr>
            <a:r>
              <a:rPr lang="en-US" sz="16449">
                <a:solidFill>
                  <a:srgbClr val="377D3F"/>
                </a:solidFill>
                <a:latin typeface="Canva Sans 2 Bold"/>
              </a:rPr>
              <a:t>Plan</a:t>
            </a:r>
          </a:p>
        </p:txBody>
      </p:sp>
      <p:sp>
        <p:nvSpPr>
          <p:cNvPr name="AutoShape 5" id="5"/>
          <p:cNvSpPr/>
          <p:nvPr/>
        </p:nvSpPr>
        <p:spPr>
          <a:xfrm>
            <a:off x="747435" y="4589917"/>
            <a:ext cx="17540565" cy="0"/>
          </a:xfrm>
          <a:prstGeom prst="line">
            <a:avLst/>
          </a:prstGeom>
          <a:ln cap="rnd" w="9525">
            <a:solidFill>
              <a:srgbClr val="377D3F"/>
            </a:solidFill>
            <a:prstDash val="solid"/>
            <a:headEnd type="none" len="sm" w="sm"/>
            <a:tailEnd type="none" len="sm" w="sm"/>
          </a:ln>
        </p:spPr>
      </p:sp>
      <p:sp>
        <p:nvSpPr>
          <p:cNvPr name="TextBox 6" id="6"/>
          <p:cNvSpPr txBox="true"/>
          <p:nvPr/>
        </p:nvSpPr>
        <p:spPr>
          <a:xfrm rot="0">
            <a:off x="747435" y="5432215"/>
            <a:ext cx="3114490" cy="1571625"/>
          </a:xfrm>
          <a:prstGeom prst="rect">
            <a:avLst/>
          </a:prstGeom>
        </p:spPr>
        <p:txBody>
          <a:bodyPr anchor="t" rtlCol="false" tIns="0" lIns="0" bIns="0" rIns="0">
            <a:spAutoFit/>
          </a:bodyPr>
          <a:lstStyle/>
          <a:p>
            <a:pPr marL="0" indent="0" lvl="0">
              <a:lnSpc>
                <a:spcPts val="4199"/>
              </a:lnSpc>
              <a:spcBef>
                <a:spcPct val="0"/>
              </a:spcBef>
            </a:pPr>
            <a:r>
              <a:rPr lang="en-US" sz="3499" u="none">
                <a:solidFill>
                  <a:srgbClr val="377D3F"/>
                </a:solidFill>
                <a:latin typeface="Fira Sans Bold"/>
              </a:rPr>
              <a:t>Surmonter les défis : </a:t>
            </a:r>
          </a:p>
          <a:p>
            <a:pPr marL="0" indent="0" lvl="0">
              <a:lnSpc>
                <a:spcPts val="4199"/>
              </a:lnSpc>
              <a:spcBef>
                <a:spcPct val="0"/>
              </a:spcBef>
            </a:pPr>
            <a:r>
              <a:rPr lang="en-US" sz="3499" spc="115" u="none">
                <a:solidFill>
                  <a:srgbClr val="377D3F"/>
                </a:solidFill>
                <a:latin typeface="Fira Sans Bold"/>
              </a:rPr>
              <a:t>Solutions</a:t>
            </a:r>
          </a:p>
        </p:txBody>
      </p:sp>
      <p:sp>
        <p:nvSpPr>
          <p:cNvPr name="TextBox 7" id="7"/>
          <p:cNvSpPr txBox="true"/>
          <p:nvPr/>
        </p:nvSpPr>
        <p:spPr>
          <a:xfrm rot="0">
            <a:off x="4809012" y="5432215"/>
            <a:ext cx="3114490" cy="523875"/>
          </a:xfrm>
          <a:prstGeom prst="rect">
            <a:avLst/>
          </a:prstGeom>
        </p:spPr>
        <p:txBody>
          <a:bodyPr anchor="t" rtlCol="false" tIns="0" lIns="0" bIns="0" rIns="0">
            <a:spAutoFit/>
          </a:bodyPr>
          <a:lstStyle/>
          <a:p>
            <a:pPr marL="0" indent="0" lvl="0">
              <a:lnSpc>
                <a:spcPts val="4199"/>
              </a:lnSpc>
              <a:spcBef>
                <a:spcPct val="0"/>
              </a:spcBef>
            </a:pPr>
            <a:r>
              <a:rPr lang="en-US" sz="3499">
                <a:solidFill>
                  <a:srgbClr val="377D3F"/>
                </a:solidFill>
                <a:latin typeface="Fira Sans Bold"/>
              </a:rPr>
              <a:t>Blockchain</a:t>
            </a:r>
          </a:p>
        </p:txBody>
      </p:sp>
      <p:sp>
        <p:nvSpPr>
          <p:cNvPr name="TextBox 8" id="8"/>
          <p:cNvSpPr txBox="true"/>
          <p:nvPr/>
        </p:nvSpPr>
        <p:spPr>
          <a:xfrm rot="0">
            <a:off x="8870589" y="5441740"/>
            <a:ext cx="3227939" cy="2095500"/>
          </a:xfrm>
          <a:prstGeom prst="rect">
            <a:avLst/>
          </a:prstGeom>
        </p:spPr>
        <p:txBody>
          <a:bodyPr anchor="t" rtlCol="false" tIns="0" lIns="0" bIns="0" rIns="0">
            <a:spAutoFit/>
          </a:bodyPr>
          <a:lstStyle/>
          <a:p>
            <a:pPr algn="l" marL="0" indent="0" lvl="0">
              <a:lnSpc>
                <a:spcPts val="4199"/>
              </a:lnSpc>
              <a:spcBef>
                <a:spcPct val="0"/>
              </a:spcBef>
            </a:pPr>
            <a:r>
              <a:rPr lang="en-US" sz="3499" strike="noStrike" u="none">
                <a:solidFill>
                  <a:srgbClr val="377D3F"/>
                </a:solidFill>
                <a:latin typeface="Fira Sans Bold"/>
              </a:rPr>
              <a:t>Processus de développement </a:t>
            </a:r>
          </a:p>
          <a:p>
            <a:pPr algn="l" marL="0" indent="0" lvl="0">
              <a:lnSpc>
                <a:spcPts val="4199"/>
              </a:lnSpc>
              <a:spcBef>
                <a:spcPct val="0"/>
              </a:spcBef>
            </a:pPr>
            <a:r>
              <a:rPr lang="en-US" sz="3499" strike="noStrike" u="none">
                <a:solidFill>
                  <a:srgbClr val="377D3F"/>
                </a:solidFill>
                <a:latin typeface="Fira Sans Bold"/>
              </a:rPr>
              <a:t>du projet</a:t>
            </a:r>
          </a:p>
          <a:p>
            <a:pPr algn="l" marL="0" indent="0" lvl="0">
              <a:lnSpc>
                <a:spcPts val="4199"/>
              </a:lnSpc>
              <a:spcBef>
                <a:spcPct val="0"/>
              </a:spcBef>
            </a:pPr>
          </a:p>
        </p:txBody>
      </p:sp>
      <p:sp>
        <p:nvSpPr>
          <p:cNvPr name="TextBox 9" id="9"/>
          <p:cNvSpPr txBox="true"/>
          <p:nvPr/>
        </p:nvSpPr>
        <p:spPr>
          <a:xfrm rot="0">
            <a:off x="12932165" y="5432215"/>
            <a:ext cx="3114490" cy="523875"/>
          </a:xfrm>
          <a:prstGeom prst="rect">
            <a:avLst/>
          </a:prstGeom>
        </p:spPr>
        <p:txBody>
          <a:bodyPr anchor="t" rtlCol="false" tIns="0" lIns="0" bIns="0" rIns="0">
            <a:spAutoFit/>
          </a:bodyPr>
          <a:lstStyle/>
          <a:p>
            <a:pPr marL="0" indent="0" lvl="0">
              <a:lnSpc>
                <a:spcPts val="4199"/>
              </a:lnSpc>
              <a:spcBef>
                <a:spcPct val="0"/>
              </a:spcBef>
            </a:pPr>
            <a:r>
              <a:rPr lang="en-US" sz="3499">
                <a:solidFill>
                  <a:srgbClr val="377D3F"/>
                </a:solidFill>
                <a:latin typeface="Fira Sans Bold"/>
              </a:rPr>
              <a:t>Démonstration</a:t>
            </a:r>
          </a:p>
        </p:txBody>
      </p:sp>
      <p:sp>
        <p:nvSpPr>
          <p:cNvPr name="Freeform 10" id="10"/>
          <p:cNvSpPr/>
          <p:nvPr/>
        </p:nvSpPr>
        <p:spPr>
          <a:xfrm flipH="false" flipV="true" rot="-10800000">
            <a:off x="747435" y="4585154"/>
            <a:ext cx="386645" cy="386645"/>
          </a:xfrm>
          <a:custGeom>
            <a:avLst/>
            <a:gdLst/>
            <a:ahLst/>
            <a:cxnLst/>
            <a:rect r="r" b="b" t="t" l="l"/>
            <a:pathLst>
              <a:path h="386645" w="386645">
                <a:moveTo>
                  <a:pt x="0" y="386646"/>
                </a:moveTo>
                <a:lnTo>
                  <a:pt x="386645" y="386646"/>
                </a:lnTo>
                <a:lnTo>
                  <a:pt x="386645" y="0"/>
                </a:lnTo>
                <a:lnTo>
                  <a:pt x="0" y="0"/>
                </a:lnTo>
                <a:lnTo>
                  <a:pt x="0" y="3866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true" rot="-10800000">
            <a:off x="4809012" y="4585154"/>
            <a:ext cx="386645" cy="386645"/>
          </a:xfrm>
          <a:custGeom>
            <a:avLst/>
            <a:gdLst/>
            <a:ahLst/>
            <a:cxnLst/>
            <a:rect r="r" b="b" t="t" l="l"/>
            <a:pathLst>
              <a:path h="386645" w="386645">
                <a:moveTo>
                  <a:pt x="0" y="386646"/>
                </a:moveTo>
                <a:lnTo>
                  <a:pt x="386645" y="386646"/>
                </a:lnTo>
                <a:lnTo>
                  <a:pt x="386645" y="0"/>
                </a:lnTo>
                <a:lnTo>
                  <a:pt x="0" y="0"/>
                </a:lnTo>
                <a:lnTo>
                  <a:pt x="0" y="3866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true" rot="-10800000">
            <a:off x="8870589" y="4585154"/>
            <a:ext cx="386645" cy="386645"/>
          </a:xfrm>
          <a:custGeom>
            <a:avLst/>
            <a:gdLst/>
            <a:ahLst/>
            <a:cxnLst/>
            <a:rect r="r" b="b" t="t" l="l"/>
            <a:pathLst>
              <a:path h="386645" w="386645">
                <a:moveTo>
                  <a:pt x="0" y="386646"/>
                </a:moveTo>
                <a:lnTo>
                  <a:pt x="386645" y="386646"/>
                </a:lnTo>
                <a:lnTo>
                  <a:pt x="386645" y="0"/>
                </a:lnTo>
                <a:lnTo>
                  <a:pt x="0" y="0"/>
                </a:lnTo>
                <a:lnTo>
                  <a:pt x="0" y="3866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10800000">
            <a:off x="12932165" y="4585154"/>
            <a:ext cx="386645" cy="386645"/>
          </a:xfrm>
          <a:custGeom>
            <a:avLst/>
            <a:gdLst/>
            <a:ahLst/>
            <a:cxnLst/>
            <a:rect r="r" b="b" t="t" l="l"/>
            <a:pathLst>
              <a:path h="386645" w="386645">
                <a:moveTo>
                  <a:pt x="0" y="386646"/>
                </a:moveTo>
                <a:lnTo>
                  <a:pt x="386646" y="386646"/>
                </a:lnTo>
                <a:lnTo>
                  <a:pt x="386646" y="0"/>
                </a:lnTo>
                <a:lnTo>
                  <a:pt x="0" y="0"/>
                </a:lnTo>
                <a:lnTo>
                  <a:pt x="0" y="3866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7456465" y="9163050"/>
            <a:ext cx="367903" cy="887095"/>
          </a:xfrm>
          <a:prstGeom prst="rect">
            <a:avLst/>
          </a:prstGeom>
        </p:spPr>
        <p:txBody>
          <a:bodyPr anchor="t" rtlCol="false" tIns="0" lIns="0" bIns="0" rIns="0">
            <a:spAutoFit/>
          </a:bodyPr>
          <a:lstStyle/>
          <a:p>
            <a:pPr algn="ctr">
              <a:lnSpc>
                <a:spcPts val="7279"/>
              </a:lnSpc>
            </a:pPr>
            <a:r>
              <a:rPr lang="en-US" sz="5199">
                <a:solidFill>
                  <a:srgbClr val="377D3F"/>
                </a:solidFill>
                <a:latin typeface="Canva Sans 1 Bold"/>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DAFkgIGVxhQ</dc:identifier>
  <dcterms:modified xsi:type="dcterms:W3CDTF">2011-08-01T06:04:30Z</dcterms:modified>
  <cp:revision>1</cp:revision>
  <dc:title>Projet Blockchain</dc:title>
</cp:coreProperties>
</file>